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handoutMasterIdLst>
    <p:handoutMasterId r:id="rId58"/>
  </p:handoutMasterIdLst>
  <p:sldIdLst>
    <p:sldId id="268" r:id="rId2"/>
    <p:sldId id="256" r:id="rId3"/>
    <p:sldId id="257" r:id="rId4"/>
    <p:sldId id="258" r:id="rId5"/>
    <p:sldId id="262" r:id="rId6"/>
    <p:sldId id="261" r:id="rId7"/>
    <p:sldId id="260" r:id="rId8"/>
    <p:sldId id="259" r:id="rId9"/>
    <p:sldId id="263" r:id="rId10"/>
    <p:sldId id="271" r:id="rId11"/>
    <p:sldId id="277" r:id="rId12"/>
    <p:sldId id="304" r:id="rId13"/>
    <p:sldId id="305" r:id="rId14"/>
    <p:sldId id="306" r:id="rId15"/>
    <p:sldId id="307" r:id="rId16"/>
    <p:sldId id="308" r:id="rId17"/>
    <p:sldId id="309" r:id="rId18"/>
    <p:sldId id="310" r:id="rId19"/>
    <p:sldId id="311" r:id="rId20"/>
    <p:sldId id="300" r:id="rId21"/>
    <p:sldId id="301" r:id="rId22"/>
    <p:sldId id="302" r:id="rId23"/>
    <p:sldId id="303" r:id="rId24"/>
    <p:sldId id="264" r:id="rId25"/>
    <p:sldId id="265" r:id="rId26"/>
    <p:sldId id="266" r:id="rId27"/>
    <p:sldId id="267" r:id="rId28"/>
    <p:sldId id="269" r:id="rId29"/>
    <p:sldId id="270" r:id="rId30"/>
    <p:sldId id="272" r:id="rId31"/>
    <p:sldId id="273" r:id="rId32"/>
    <p:sldId id="274" r:id="rId33"/>
    <p:sldId id="295" r:id="rId34"/>
    <p:sldId id="296" r:id="rId35"/>
    <p:sldId id="297" r:id="rId36"/>
    <p:sldId id="298" r:id="rId37"/>
    <p:sldId id="275" r:id="rId38"/>
    <p:sldId id="276" r:id="rId39"/>
    <p:sldId id="278" r:id="rId40"/>
    <p:sldId id="282" r:id="rId41"/>
    <p:sldId id="283" r:id="rId42"/>
    <p:sldId id="284" r:id="rId43"/>
    <p:sldId id="285" r:id="rId44"/>
    <p:sldId id="286" r:id="rId45"/>
    <p:sldId id="287" r:id="rId46"/>
    <p:sldId id="291" r:id="rId47"/>
    <p:sldId id="288" r:id="rId48"/>
    <p:sldId id="289" r:id="rId49"/>
    <p:sldId id="290" r:id="rId50"/>
    <p:sldId id="279" r:id="rId51"/>
    <p:sldId id="292" r:id="rId52"/>
    <p:sldId id="293" r:id="rId53"/>
    <p:sldId id="294" r:id="rId54"/>
    <p:sldId id="299" r:id="rId55"/>
    <p:sldId id="280" r:id="rId56"/>
    <p:sldId id="281" r:id="rId5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76EFE124-AF80-4479-916E-BE9A86DAAE84}" type="datetimeFigureOut">
              <a:rPr lang="en-US" smtClean="0"/>
              <a:pPr/>
              <a:t>10/29/2011</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6764DEDA-A2E1-47BF-ADBD-C475B53F281D}"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8" name="Picture 87" descr="title - 2.png"/>
          <p:cNvPicPr>
            <a:picLocks noChangeAspect="1"/>
          </p:cNvPicPr>
          <p:nvPr/>
        </p:nvPicPr>
        <p:blipFill>
          <a:blip r:embed="rId2"/>
          <a:srcRect l="13043" t="17903" r="2805" b="2648"/>
          <a:stretch>
            <a:fillRect/>
          </a:stretch>
        </p:blipFill>
        <p:spPr>
          <a:xfrm>
            <a:off x="0" y="0"/>
            <a:ext cx="9144000" cy="6858000"/>
          </a:xfrm>
          <a:prstGeom prst="rect">
            <a:avLst/>
          </a:prstGeom>
        </p:spPr>
      </p:pic>
      <p:sp>
        <p:nvSpPr>
          <p:cNvPr id="2" name="Title 1"/>
          <p:cNvSpPr>
            <a:spLocks noGrp="1"/>
          </p:cNvSpPr>
          <p:nvPr>
            <p:ph type="ctrTitle"/>
          </p:nvPr>
        </p:nvSpPr>
        <p:spPr>
          <a:xfrm>
            <a:off x="469900" y="954741"/>
            <a:ext cx="7315200" cy="1676400"/>
          </a:xfrm>
        </p:spPr>
        <p:txBody>
          <a:bodyPr>
            <a:noAutofit/>
          </a:bodyPr>
          <a:lstStyle>
            <a:lvl1pPr algn="l">
              <a:defRPr sz="4800">
                <a:solidFill>
                  <a:schemeClr val="tx1">
                    <a:lumMod val="60000"/>
                    <a:lumOff val="40000"/>
                  </a:schemeClr>
                </a:solidFill>
              </a:defRPr>
            </a:lvl1pPr>
          </a:lstStyle>
          <a:p>
            <a:r>
              <a:rPr lang="en-US" smtClean="0"/>
              <a:t>Click to edit Master title style</a:t>
            </a:r>
            <a:endParaRPr/>
          </a:p>
        </p:txBody>
      </p:sp>
      <p:sp>
        <p:nvSpPr>
          <p:cNvPr id="3" name="Subtitle 2"/>
          <p:cNvSpPr>
            <a:spLocks noGrp="1"/>
          </p:cNvSpPr>
          <p:nvPr>
            <p:ph type="subTitle" idx="1"/>
          </p:nvPr>
        </p:nvSpPr>
        <p:spPr>
          <a:xfrm>
            <a:off x="622300" y="2895600"/>
            <a:ext cx="4559300" cy="2590800"/>
          </a:xfrm>
        </p:spPr>
        <p:txBody>
          <a:bodyPr>
            <a:normAutofit/>
          </a:bodyPr>
          <a:lstStyle>
            <a:lvl1pPr marL="0" indent="0" algn="l">
              <a:lnSpc>
                <a:spcPct val="125000"/>
              </a:lnSpc>
              <a:buNone/>
              <a:defRPr sz="1800">
                <a:gradFill>
                  <a:gsLst>
                    <a:gs pos="0">
                      <a:schemeClr val="tx1">
                        <a:lumMod val="60000"/>
                        <a:lumOff val="40000"/>
                      </a:schemeClr>
                    </a:gs>
                    <a:gs pos="100000">
                      <a:schemeClr val="tx1">
                        <a:lumMod val="40000"/>
                        <a:lumOff val="60000"/>
                      </a:schemeClr>
                    </a:gs>
                  </a:gsLst>
                  <a:lin ang="8100000" scaled="1"/>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0400" y="295835"/>
            <a:ext cx="1676400" cy="583032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69900" y="1653988"/>
            <a:ext cx="6007100" cy="4472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577788"/>
          </a:xfrm>
        </p:spPr>
        <p:txBody>
          <a:bodyPr>
            <a:normAutofit/>
          </a:bodyPr>
          <a:lstStyle>
            <a:lvl1pPr algn="l">
              <a:defRPr sz="4400"/>
            </a:lvl1p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summer1.png"/>
          <p:cNvPicPr>
            <a:picLocks noChangeAspect="1"/>
          </p:cNvPicPr>
          <p:nvPr/>
        </p:nvPicPr>
        <p:blipFill>
          <a:blip r:embed="rId2"/>
          <a:srcRect l="4545" r="4545"/>
          <a:stretch>
            <a:fillRect/>
          </a:stretch>
        </p:blipFill>
        <p:spPr>
          <a:xfrm>
            <a:off x="0" y="1618637"/>
            <a:ext cx="9144000" cy="3991109"/>
          </a:xfrm>
          <a:prstGeom prst="rect">
            <a:avLst/>
          </a:prstGeom>
        </p:spPr>
      </p:pic>
      <p:sp>
        <p:nvSpPr>
          <p:cNvPr id="2" name="Title 1"/>
          <p:cNvSpPr>
            <a:spLocks noGrp="1"/>
          </p:cNvSpPr>
          <p:nvPr>
            <p:ph type="title"/>
          </p:nvPr>
        </p:nvSpPr>
        <p:spPr>
          <a:xfrm>
            <a:off x="1385887" y="1295400"/>
            <a:ext cx="6399213" cy="1590675"/>
          </a:xfrm>
        </p:spPr>
        <p:txBody>
          <a:bodyPr vert="horz" lIns="91440" tIns="45720" rIns="91440" bIns="45720" rtlCol="0" anchor="b" anchorCtr="0">
            <a:noAutofit/>
          </a:bodyPr>
          <a:lstStyle>
            <a:lvl1pPr algn="l" defTabSz="914400" rtl="0" eaLnBrk="1" latinLnBrk="0" hangingPunct="1">
              <a:spcBef>
                <a:spcPct val="0"/>
              </a:spcBef>
              <a:buNone/>
              <a:defRPr sz="4800" kern="1200">
                <a:solidFill>
                  <a:schemeClr val="tx1">
                    <a:lumMod val="60000"/>
                    <a:lumOff val="40000"/>
                  </a:schemeClr>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1385887" y="3657600"/>
            <a:ext cx="6399213" cy="1500187"/>
          </a:xfrm>
        </p:spPr>
        <p:txBody>
          <a:bodyPr vert="horz" lIns="91440" tIns="45720" rIns="91440" bIns="45720" rtlCol="0">
            <a:normAutofit/>
          </a:bodyPr>
          <a:lstStyle>
            <a:lvl1pPr marL="0" indent="0" algn="l" defTabSz="914400" rtl="0" eaLnBrk="1" latinLnBrk="0" hangingPunct="1">
              <a:lnSpc>
                <a:spcPct val="125000"/>
              </a:lnSpc>
              <a:spcBef>
                <a:spcPts val="1800"/>
              </a:spcBef>
              <a:buFontTx/>
              <a:buNone/>
              <a:defRPr sz="1800" kern="1200">
                <a:gradFill>
                  <a:gsLst>
                    <a:gs pos="0">
                      <a:schemeClr val="tx1">
                        <a:lumMod val="60000"/>
                        <a:lumOff val="40000"/>
                      </a:schemeClr>
                    </a:gs>
                    <a:gs pos="100000">
                      <a:schemeClr val="tx1">
                        <a:lumMod val="40000"/>
                        <a:lumOff val="60000"/>
                      </a:schemeClr>
                    </a:gs>
                  </a:gsLst>
                  <a:lin ang="8100000" scaled="1"/>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371600" y="1976718"/>
            <a:ext cx="3017520" cy="4149445"/>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1976718"/>
            <a:ext cx="3017520" cy="415137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375186" y="1828800"/>
            <a:ext cx="3017520" cy="7159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5186" y="2743200"/>
            <a:ext cx="3017520" cy="3382962"/>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2601" y="1828800"/>
            <a:ext cx="3017520" cy="7159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2601" y="2743200"/>
            <a:ext cx="3017520" cy="3382962"/>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5" name="Picture 4" descr="title - 2.png"/>
          <p:cNvPicPr>
            <a:picLocks noChangeAspect="1"/>
          </p:cNvPicPr>
          <p:nvPr/>
        </p:nvPicPr>
        <p:blipFill>
          <a:blip r:embed="rId2"/>
          <a:srcRect l="13043" t="17903" r="10455" b="9871"/>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10" name="Picture 9" descr="flowers content.png"/>
          <p:cNvPicPr>
            <a:picLocks noChangeAspect="1"/>
          </p:cNvPicPr>
          <p:nvPr/>
        </p:nvPicPr>
        <p:blipFill>
          <a:blip r:embed="rId2"/>
          <a:srcRect l="4545" t="8217" r="4545" b="13112"/>
          <a:stretch>
            <a:fillRect/>
          </a:stretch>
        </p:blipFill>
        <p:spPr>
          <a:xfrm>
            <a:off x="0" y="0"/>
            <a:ext cx="9144000" cy="6858000"/>
          </a:xfrm>
          <a:prstGeom prst="rect">
            <a:avLst/>
          </a:prstGeom>
        </p:spPr>
      </p:pic>
      <p:sp>
        <p:nvSpPr>
          <p:cNvPr id="2" name="Title 1"/>
          <p:cNvSpPr>
            <a:spLocks noGrp="1"/>
          </p:cNvSpPr>
          <p:nvPr>
            <p:ph type="title"/>
          </p:nvPr>
        </p:nvSpPr>
        <p:spPr>
          <a:xfrm>
            <a:off x="457200" y="273050"/>
            <a:ext cx="3008313" cy="1860550"/>
          </a:xfrm>
        </p:spPr>
        <p:txBody>
          <a:bodyPr anchor="ctr" anchorCtr="0">
            <a:normAutofit/>
          </a:bodyPr>
          <a:lstStyle>
            <a:lvl1pPr algn="l">
              <a:defRPr sz="2800" b="0"/>
            </a:lvl1pPr>
          </a:lstStyle>
          <a:p>
            <a:r>
              <a:rPr lang="en-US" smtClean="0"/>
              <a:t>Click to edit Master title style</a:t>
            </a:r>
            <a:endParaRPr/>
          </a:p>
        </p:txBody>
      </p:sp>
      <p:sp>
        <p:nvSpPr>
          <p:cNvPr id="3" name="Content Placeholder 2"/>
          <p:cNvSpPr>
            <a:spLocks noGrp="1"/>
          </p:cNvSpPr>
          <p:nvPr>
            <p:ph idx="1"/>
          </p:nvPr>
        </p:nvSpPr>
        <p:spPr>
          <a:xfrm>
            <a:off x="3962400" y="914400"/>
            <a:ext cx="4114800" cy="5029200"/>
          </a:xfrm>
        </p:spPr>
        <p:txBody>
          <a:bodyPr>
            <a:normAutofit/>
          </a:bodyPr>
          <a:lstStyle>
            <a:lvl1pPr>
              <a:defRPr sz="2200"/>
            </a:lvl1pPr>
            <a:lvl2pPr>
              <a:defRPr sz="2000"/>
            </a:lvl2pPr>
            <a:lvl3pPr>
              <a:defRPr sz="18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21544" y="2286000"/>
            <a:ext cx="2079625" cy="3860799"/>
          </a:xfrm>
        </p:spPr>
        <p:txBody>
          <a:bodyPr/>
          <a:lstStyle>
            <a:lvl1pPr marL="0" indent="0">
              <a:lnSpc>
                <a:spcPct val="150000"/>
              </a:lnSpc>
              <a:buNone/>
              <a:defRPr sz="1400">
                <a:gradFill>
                  <a:gsLst>
                    <a:gs pos="0">
                      <a:schemeClr val="tx1">
                        <a:lumMod val="60000"/>
                        <a:lumOff val="40000"/>
                      </a:schemeClr>
                    </a:gs>
                    <a:gs pos="100000">
                      <a:schemeClr val="tx1">
                        <a:lumMod val="40000"/>
                        <a:lumOff val="60000"/>
                      </a:schemeClr>
                    </a:gs>
                  </a:gsLst>
                  <a:lin ang="8100000" scaled="1"/>
                </a:gra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2" cy="1860550"/>
          </a:xfrm>
        </p:spPr>
        <p:txBody>
          <a:bodyPr vert="horz" lIns="91440" tIns="45720" rIns="91440" bIns="45720" rtlCol="0" anchor="ctr" anchorCtr="0">
            <a:normAutofit/>
          </a:bodyPr>
          <a:lstStyle>
            <a:lvl1pPr algn="l" defTabSz="914400" rtl="0" eaLnBrk="1" latinLnBrk="0" hangingPunct="1">
              <a:spcBef>
                <a:spcPct val="0"/>
              </a:spcBef>
              <a:buNone/>
              <a:defRPr sz="2800" b="0" kern="1200">
                <a:solidFill>
                  <a:schemeClr val="tx1">
                    <a:lumMod val="60000"/>
                    <a:lumOff val="40000"/>
                  </a:schemeClr>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962400" y="914400"/>
            <a:ext cx="4114800" cy="5029200"/>
          </a:xfrm>
          <a:prstGeom prst="ellipse">
            <a:avLst/>
          </a:prstGeom>
          <a:ln w="63500">
            <a:gradFill>
              <a:gsLst>
                <a:gs pos="0">
                  <a:schemeClr val="accent1"/>
                </a:gs>
                <a:gs pos="50000">
                  <a:schemeClr val="accent1">
                    <a:lumMod val="60000"/>
                    <a:lumOff val="40000"/>
                  </a:schemeClr>
                </a:gs>
                <a:gs pos="100000">
                  <a:schemeClr val="accent1">
                    <a:lumMod val="20000"/>
                    <a:lumOff val="80000"/>
                  </a:schemeClr>
                </a:gs>
              </a:gsLst>
              <a:lin ang="5400000" scaled="0"/>
            </a:gradFill>
          </a:ln>
          <a:effectLst>
            <a:innerShdw blurRad="381000">
              <a:schemeClr val="bg1"/>
            </a:inn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921544" y="2286000"/>
            <a:ext cx="2079625" cy="3860798"/>
          </a:xfrm>
        </p:spPr>
        <p:txBody>
          <a:bodyPr/>
          <a:lstStyle>
            <a:lvl1pPr marL="0" indent="0">
              <a:lnSpc>
                <a:spcPct val="150000"/>
              </a:lnSpc>
              <a:buNone/>
              <a:defRPr sz="1400">
                <a:gradFill>
                  <a:gsLst>
                    <a:gs pos="0">
                      <a:schemeClr val="tx1">
                        <a:lumMod val="60000"/>
                        <a:lumOff val="40000"/>
                      </a:schemeClr>
                    </a:gs>
                    <a:gs pos="100000">
                      <a:schemeClr val="tx1">
                        <a:lumMod val="40000"/>
                        <a:lumOff val="60000"/>
                      </a:schemeClr>
                    </a:gs>
                  </a:gsLst>
                  <a:lin ang="8100000" scaled="1"/>
                </a:gra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44A258-67B2-4114-8C50-18C5A6CC58AE}" type="datetimeFigureOut">
              <a:rPr lang="en-US" smtClean="0"/>
              <a:pPr/>
              <a:t>10/29/2011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B704756-717A-48BF-BE84-084330F3578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4" name="Picture 13" descr="Master - 1.png"/>
          <p:cNvPicPr>
            <a:picLocks noChangeAspect="1"/>
          </p:cNvPicPr>
          <p:nvPr/>
        </p:nvPicPr>
        <p:blipFill>
          <a:blip r:embed="rId13"/>
          <a:srcRect b="5017"/>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301532"/>
            <a:ext cx="8229600" cy="1325562"/>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1365997" y="1981200"/>
            <a:ext cx="6412006"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lumMod val="40000"/>
                    <a:lumOff val="60000"/>
                  </a:schemeClr>
                </a:solidFill>
              </a:defRPr>
            </a:lvl1pPr>
          </a:lstStyle>
          <a:p>
            <a:fld id="{3344A258-67B2-4114-8C50-18C5A6CC58AE}" type="datetimeFigureOut">
              <a:rPr lang="en-US" smtClean="0"/>
              <a:pPr/>
              <a:t>10/29/2011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lumMod val="40000"/>
                    <a:lumOff val="60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lumMod val="40000"/>
                    <a:lumOff val="60000"/>
                  </a:schemeClr>
                </a:solidFill>
              </a:defRPr>
            </a:lvl1pPr>
          </a:lstStyle>
          <a:p>
            <a:fld id="{5B704756-717A-48BF-BE84-084330F3578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ctr" defTabSz="914400" rtl="0" eaLnBrk="1" latinLnBrk="0" hangingPunct="1">
        <a:spcBef>
          <a:spcPct val="0"/>
        </a:spcBef>
        <a:buNone/>
        <a:defRPr sz="4000" kern="1200">
          <a:solidFill>
            <a:schemeClr val="tx1">
              <a:lumMod val="60000"/>
              <a:lumOff val="40000"/>
            </a:schemeClr>
          </a:solidFill>
          <a:latin typeface="+mj-lt"/>
          <a:ea typeface="+mj-ea"/>
          <a:cs typeface="+mj-cs"/>
        </a:defRPr>
      </a:lvl1pPr>
    </p:titleStyle>
    <p:bodyStyle>
      <a:lvl1pPr marL="349250" indent="-349250" algn="l" defTabSz="914400" rtl="0" eaLnBrk="1" latinLnBrk="0" hangingPunct="1">
        <a:spcBef>
          <a:spcPts val="1800"/>
        </a:spcBef>
        <a:buFontTx/>
        <a:buBlip>
          <a:blip r:embed="rId14"/>
        </a:buBlip>
        <a:defRPr sz="2200" kern="1200">
          <a:gradFill flip="none" rotWithShape="1">
            <a:gsLst>
              <a:gs pos="0">
                <a:schemeClr val="tx1">
                  <a:lumMod val="60000"/>
                  <a:lumOff val="40000"/>
                </a:schemeClr>
              </a:gs>
              <a:gs pos="100000">
                <a:schemeClr val="tx1">
                  <a:lumMod val="40000"/>
                  <a:lumOff val="60000"/>
                </a:schemeClr>
              </a:gs>
            </a:gsLst>
            <a:lin ang="8100000" scaled="1"/>
            <a:tileRect/>
          </a:gradFill>
          <a:latin typeface="+mn-lt"/>
          <a:ea typeface="+mn-ea"/>
          <a:cs typeface="+mn-cs"/>
        </a:defRPr>
      </a:lvl1pPr>
      <a:lvl2pPr marL="577850" indent="-349250" algn="l" defTabSz="914400" rtl="0" eaLnBrk="1" latinLnBrk="0" hangingPunct="1">
        <a:spcBef>
          <a:spcPts val="1800"/>
        </a:spcBef>
        <a:buFontTx/>
        <a:buBlip>
          <a:blip r:embed="rId15"/>
        </a:buBlip>
        <a:defRPr sz="2000" kern="1200">
          <a:gradFill flip="none" rotWithShape="1">
            <a:gsLst>
              <a:gs pos="0">
                <a:schemeClr val="tx1">
                  <a:lumMod val="60000"/>
                  <a:lumOff val="40000"/>
                </a:schemeClr>
              </a:gs>
              <a:gs pos="100000">
                <a:schemeClr val="tx1">
                  <a:lumMod val="40000"/>
                  <a:lumOff val="60000"/>
                </a:schemeClr>
              </a:gs>
            </a:gsLst>
            <a:lin ang="8100000" scaled="1"/>
            <a:tileRect/>
          </a:gradFill>
          <a:latin typeface="+mn-lt"/>
          <a:ea typeface="+mn-ea"/>
          <a:cs typeface="+mn-cs"/>
        </a:defRPr>
      </a:lvl2pPr>
      <a:lvl3pPr marL="806450" indent="-349250" algn="l" defTabSz="914400" rtl="0" eaLnBrk="1" latinLnBrk="0" hangingPunct="1">
        <a:spcBef>
          <a:spcPts val="1800"/>
        </a:spcBef>
        <a:buFontTx/>
        <a:buBlip>
          <a:blip r:embed="rId14"/>
        </a:buBlip>
        <a:defRPr sz="1800" kern="1200">
          <a:gradFill flip="none" rotWithShape="1">
            <a:gsLst>
              <a:gs pos="0">
                <a:schemeClr val="tx1">
                  <a:lumMod val="60000"/>
                  <a:lumOff val="40000"/>
                </a:schemeClr>
              </a:gs>
              <a:gs pos="100000">
                <a:schemeClr val="tx1">
                  <a:lumMod val="40000"/>
                  <a:lumOff val="60000"/>
                </a:schemeClr>
              </a:gs>
            </a:gsLst>
            <a:lin ang="8100000" scaled="1"/>
            <a:tileRect/>
          </a:gradFill>
          <a:latin typeface="+mn-lt"/>
          <a:ea typeface="+mn-ea"/>
          <a:cs typeface="+mn-cs"/>
        </a:defRPr>
      </a:lvl3pPr>
      <a:lvl4pPr marL="1035050" indent="-349250" algn="l" defTabSz="914400" rtl="0" eaLnBrk="1" latinLnBrk="0" hangingPunct="1">
        <a:spcBef>
          <a:spcPts val="1800"/>
        </a:spcBef>
        <a:buFontTx/>
        <a:buBlip>
          <a:blip r:embed="rId15"/>
        </a:buBlip>
        <a:defRPr sz="1800" kern="1200">
          <a:gradFill flip="none" rotWithShape="1">
            <a:gsLst>
              <a:gs pos="0">
                <a:schemeClr val="tx1">
                  <a:lumMod val="60000"/>
                  <a:lumOff val="40000"/>
                </a:schemeClr>
              </a:gs>
              <a:gs pos="100000">
                <a:schemeClr val="tx1">
                  <a:lumMod val="40000"/>
                  <a:lumOff val="60000"/>
                </a:schemeClr>
              </a:gs>
            </a:gsLst>
            <a:lin ang="8100000" scaled="1"/>
            <a:tileRect/>
          </a:gradFill>
          <a:latin typeface="+mn-lt"/>
          <a:ea typeface="+mn-ea"/>
          <a:cs typeface="+mn-cs"/>
        </a:defRPr>
      </a:lvl4pPr>
      <a:lvl5pPr marL="1263650" indent="-349250" algn="l" defTabSz="914400" rtl="0" eaLnBrk="1" latinLnBrk="0" hangingPunct="1">
        <a:spcBef>
          <a:spcPts val="1800"/>
        </a:spcBef>
        <a:buFontTx/>
        <a:buBlip>
          <a:blip r:embed="rId14"/>
        </a:buBlip>
        <a:defRPr sz="1800" kern="1200">
          <a:gradFill flip="none" rotWithShape="1">
            <a:gsLst>
              <a:gs pos="0">
                <a:schemeClr val="tx1">
                  <a:lumMod val="60000"/>
                  <a:lumOff val="40000"/>
                </a:schemeClr>
              </a:gs>
              <a:gs pos="100000">
                <a:schemeClr val="tx1">
                  <a:lumMod val="40000"/>
                  <a:lumOff val="60000"/>
                </a:schemeClr>
              </a:gs>
            </a:gsLst>
            <a:lin ang="8100000" scaled="1"/>
            <a:tileRect/>
          </a:gradFill>
          <a:latin typeface="+mn-lt"/>
          <a:ea typeface="+mn-ea"/>
          <a:cs typeface="+mn-cs"/>
        </a:defRPr>
      </a:lvl5pPr>
      <a:lvl6pPr marL="1492250" indent="-349250" algn="l" defTabSz="914400" rtl="0" eaLnBrk="1" latinLnBrk="0" hangingPunct="1">
        <a:spcBef>
          <a:spcPts val="1800"/>
        </a:spcBef>
        <a:buFontTx/>
        <a:buBlip>
          <a:blip r:embed="rId15"/>
        </a:buBlip>
        <a:defRPr sz="1800" kern="1200">
          <a:solidFill>
            <a:schemeClr val="tx1">
              <a:lumMod val="60000"/>
              <a:lumOff val="40000"/>
            </a:schemeClr>
          </a:solidFill>
          <a:latin typeface="+mn-lt"/>
          <a:ea typeface="+mn-ea"/>
          <a:cs typeface="+mn-cs"/>
        </a:defRPr>
      </a:lvl6pPr>
      <a:lvl7pPr marL="1720850" indent="-349250" algn="l" defTabSz="914400" rtl="0" eaLnBrk="1" latinLnBrk="0" hangingPunct="1">
        <a:spcBef>
          <a:spcPts val="1800"/>
        </a:spcBef>
        <a:buFontTx/>
        <a:buBlip>
          <a:blip r:embed="rId14"/>
        </a:buBlip>
        <a:defRPr sz="1800" kern="1200">
          <a:solidFill>
            <a:schemeClr val="tx1">
              <a:lumMod val="60000"/>
              <a:lumOff val="40000"/>
            </a:schemeClr>
          </a:solidFill>
          <a:latin typeface="+mn-lt"/>
          <a:ea typeface="+mn-ea"/>
          <a:cs typeface="+mn-cs"/>
        </a:defRPr>
      </a:lvl7pPr>
      <a:lvl8pPr marL="1949450" indent="-349250" algn="l" defTabSz="914400" rtl="0" eaLnBrk="1" latinLnBrk="0" hangingPunct="1">
        <a:spcBef>
          <a:spcPts val="1800"/>
        </a:spcBef>
        <a:buFontTx/>
        <a:buBlip>
          <a:blip r:embed="rId15"/>
        </a:buBlip>
        <a:defRPr sz="1800" kern="1200">
          <a:solidFill>
            <a:schemeClr val="tx1">
              <a:lumMod val="60000"/>
              <a:lumOff val="40000"/>
            </a:schemeClr>
          </a:solidFill>
          <a:latin typeface="+mn-lt"/>
          <a:ea typeface="+mn-ea"/>
          <a:cs typeface="+mn-cs"/>
        </a:defRPr>
      </a:lvl8pPr>
      <a:lvl9pPr marL="2178050" indent="-349250" algn="l" defTabSz="914400" rtl="0" eaLnBrk="1" latinLnBrk="0" hangingPunct="1">
        <a:spcBef>
          <a:spcPts val="1800"/>
        </a:spcBef>
        <a:buFontTx/>
        <a:buBlip>
          <a:blip r:embed="rId14"/>
        </a:buBlip>
        <a:defRPr sz="1800" kern="1200">
          <a:solidFill>
            <a:schemeClr val="tx1">
              <a:lumMod val="60000"/>
              <a:lumOff val="40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04800"/>
            <a:ext cx="6553200" cy="634019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8800" b="1" dirty="0" smtClean="0">
                <a:ln w="18000">
                  <a:solidFill>
                    <a:schemeClr val="accent2">
                      <a:satMod val="140000"/>
                    </a:schemeClr>
                  </a:solidFill>
                  <a:prstDash val="solid"/>
                  <a:miter lim="800000"/>
                </a:ln>
                <a:solidFill>
                  <a:schemeClr val="accent5">
                    <a:lumMod val="75000"/>
                  </a:schemeClr>
                </a:solidFill>
              </a:rPr>
              <a:t>Welcome</a:t>
            </a:r>
          </a:p>
          <a:p>
            <a:pPr algn="ctr"/>
            <a:r>
              <a:rPr lang="en-US" sz="8800" b="1" dirty="0" smtClean="0">
                <a:ln w="18000">
                  <a:solidFill>
                    <a:schemeClr val="accent2">
                      <a:satMod val="140000"/>
                    </a:schemeClr>
                  </a:solidFill>
                  <a:prstDash val="solid"/>
                  <a:miter lim="800000"/>
                </a:ln>
                <a:solidFill>
                  <a:schemeClr val="accent5">
                    <a:lumMod val="75000"/>
                  </a:schemeClr>
                </a:solidFill>
              </a:rPr>
              <a:t>To</a:t>
            </a:r>
          </a:p>
          <a:p>
            <a:pPr algn="ctr"/>
            <a:r>
              <a:rPr lang="en-US" sz="8800" b="1" dirty="0" smtClean="0">
                <a:ln w="18000">
                  <a:solidFill>
                    <a:schemeClr val="accent2">
                      <a:satMod val="140000"/>
                    </a:schemeClr>
                  </a:solidFill>
                  <a:prstDash val="solid"/>
                  <a:miter lim="800000"/>
                </a:ln>
                <a:solidFill>
                  <a:schemeClr val="accent5">
                    <a:lumMod val="75000"/>
                  </a:schemeClr>
                </a:solidFill>
              </a:rPr>
              <a:t>Our</a:t>
            </a:r>
          </a:p>
          <a:p>
            <a:pPr algn="ctr"/>
            <a:r>
              <a:rPr lang="en-US" sz="8800" b="1" dirty="0" smtClean="0">
                <a:ln w="18000">
                  <a:solidFill>
                    <a:schemeClr val="accent2">
                      <a:satMod val="140000"/>
                    </a:schemeClr>
                  </a:solidFill>
                  <a:prstDash val="solid"/>
                  <a:miter lim="800000"/>
                </a:ln>
                <a:solidFill>
                  <a:schemeClr val="accent5">
                    <a:lumMod val="75000"/>
                  </a:schemeClr>
                </a:solidFill>
              </a:rPr>
              <a:t>Library!</a:t>
            </a:r>
          </a:p>
          <a:p>
            <a:pPr algn="ctr"/>
            <a:endParaRPr lang="en-US" sz="54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91400" y="457200"/>
            <a:ext cx="1524000" cy="1815882"/>
          </a:xfrm>
          <a:prstGeom prst="rect">
            <a:avLst/>
          </a:prstGeom>
          <a:noFill/>
        </p:spPr>
        <p:txBody>
          <a:bodyPr wrap="square" rtlCol="0">
            <a:spAutoFit/>
          </a:bodyPr>
          <a:lstStyle/>
          <a:p>
            <a:pPr algn="ctr"/>
            <a:r>
              <a:rPr lang="en-US" sz="2800" dirty="0" smtClean="0"/>
              <a:t>Our previous floor plan.</a:t>
            </a:r>
            <a:endParaRPr lang="en-US" sz="2800" dirty="0"/>
          </a:p>
        </p:txBody>
      </p:sp>
      <p:pic>
        <p:nvPicPr>
          <p:cNvPr id="5" name="Picture 4"/>
          <p:cNvPicPr/>
          <p:nvPr/>
        </p:nvPicPr>
        <p:blipFill>
          <a:blip r:embed="rId2"/>
          <a:srcRect/>
          <a:stretch>
            <a:fillRect/>
          </a:stretch>
        </p:blipFill>
        <p:spPr bwMode="auto">
          <a:xfrm>
            <a:off x="228600" y="0"/>
            <a:ext cx="7467600" cy="7086600"/>
          </a:xfrm>
          <a:prstGeom prst="rect">
            <a:avLst/>
          </a:prstGeom>
          <a:noFill/>
          <a:ln w="9525">
            <a:noFill/>
            <a:miter lim="800000"/>
            <a:headEnd/>
            <a:tailEnd/>
          </a:ln>
        </p:spPr>
      </p:pic>
      <p:sp>
        <p:nvSpPr>
          <p:cNvPr id="6" name="Up Arrow 5"/>
          <p:cNvSpPr/>
          <p:nvPr/>
        </p:nvSpPr>
        <p:spPr>
          <a:xfrm>
            <a:off x="6248400" y="1524000"/>
            <a:ext cx="152400" cy="304800"/>
          </a:xfrm>
          <a:prstGeom prst="upArrow">
            <a:avLst/>
          </a:prstGeom>
          <a:solidFill>
            <a:srgbClr val="FF3300"/>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3620573">
            <a:off x="2512549" y="3643407"/>
            <a:ext cx="385101" cy="161880"/>
          </a:xfrm>
          <a:prstGeom prst="rightArrow">
            <a:avLst/>
          </a:prstGeom>
          <a:solidFill>
            <a:srgbClr val="FF3300"/>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514600" y="3886200"/>
            <a:ext cx="1219200" cy="830997"/>
          </a:xfrm>
          <a:prstGeom prst="rect">
            <a:avLst/>
          </a:prstGeom>
          <a:noFill/>
        </p:spPr>
        <p:txBody>
          <a:bodyPr wrap="square" rtlCol="0">
            <a:spAutoFit/>
          </a:bodyPr>
          <a:lstStyle/>
          <a:p>
            <a:r>
              <a:rPr lang="en-US" sz="1200" dirty="0" smtClean="0"/>
              <a:t>Difficult to monitor.  Could not see all screens.</a:t>
            </a:r>
            <a:endParaRPr lang="en-US" sz="1200" dirty="0"/>
          </a:p>
        </p:txBody>
      </p:sp>
      <p:sp>
        <p:nvSpPr>
          <p:cNvPr id="9" name="TextBox 8"/>
          <p:cNvSpPr txBox="1"/>
          <p:nvPr/>
        </p:nvSpPr>
        <p:spPr>
          <a:xfrm>
            <a:off x="6400800" y="1346537"/>
            <a:ext cx="1219200" cy="1015663"/>
          </a:xfrm>
          <a:prstGeom prst="rect">
            <a:avLst/>
          </a:prstGeom>
          <a:noFill/>
        </p:spPr>
        <p:txBody>
          <a:bodyPr wrap="square" rtlCol="0">
            <a:spAutoFit/>
          </a:bodyPr>
          <a:lstStyle/>
          <a:p>
            <a:r>
              <a:rPr lang="en-US" sz="1200" dirty="0" smtClean="0"/>
              <a:t>Could not monitor students using “reading nook.”</a:t>
            </a:r>
            <a:endParaRPr lang="en-US"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91400" y="457200"/>
            <a:ext cx="1524000" cy="1815882"/>
          </a:xfrm>
          <a:prstGeom prst="rect">
            <a:avLst/>
          </a:prstGeom>
          <a:noFill/>
        </p:spPr>
        <p:txBody>
          <a:bodyPr wrap="square" rtlCol="0">
            <a:spAutoFit/>
          </a:bodyPr>
          <a:lstStyle/>
          <a:p>
            <a:pPr algn="ctr"/>
            <a:r>
              <a:rPr lang="en-US" sz="2800" dirty="0" smtClean="0"/>
              <a:t>Our current floor plan.</a:t>
            </a:r>
            <a:endParaRPr lang="en-US" sz="2800" dirty="0"/>
          </a:p>
        </p:txBody>
      </p:sp>
      <p:pic>
        <p:nvPicPr>
          <p:cNvPr id="1026" name="Picture 2"/>
          <p:cNvPicPr>
            <a:picLocks noChangeAspect="1" noChangeArrowheads="1"/>
          </p:cNvPicPr>
          <p:nvPr/>
        </p:nvPicPr>
        <p:blipFill>
          <a:blip r:embed="rId2"/>
          <a:srcRect/>
          <a:stretch>
            <a:fillRect/>
          </a:stretch>
        </p:blipFill>
        <p:spPr bwMode="auto">
          <a:xfrm>
            <a:off x="0" y="-1"/>
            <a:ext cx="7162800" cy="71358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534400" cy="523220"/>
          </a:xfrm>
          <a:prstGeom prst="rect">
            <a:avLst/>
          </a:prstGeom>
          <a:noFill/>
        </p:spPr>
        <p:txBody>
          <a:bodyPr wrap="square" rtlCol="0">
            <a:spAutoFit/>
          </a:bodyPr>
          <a:lstStyle/>
          <a:p>
            <a:pPr algn="ctr"/>
            <a:r>
              <a:rPr lang="en-US" sz="2800" dirty="0" smtClean="0"/>
              <a:t>Rational for Current Floor Plan</a:t>
            </a:r>
            <a:endParaRPr lang="en-US" sz="2800" dirty="0"/>
          </a:p>
        </p:txBody>
      </p:sp>
      <p:sp>
        <p:nvSpPr>
          <p:cNvPr id="5" name="TextBox 4"/>
          <p:cNvSpPr txBox="1"/>
          <p:nvPr/>
        </p:nvSpPr>
        <p:spPr>
          <a:xfrm>
            <a:off x="533400" y="990600"/>
            <a:ext cx="8077200" cy="4401205"/>
          </a:xfrm>
          <a:prstGeom prst="rect">
            <a:avLst/>
          </a:prstGeom>
          <a:noFill/>
        </p:spPr>
        <p:txBody>
          <a:bodyPr wrap="square" rtlCol="0">
            <a:spAutoFit/>
          </a:bodyPr>
          <a:lstStyle/>
          <a:p>
            <a:r>
              <a:rPr lang="en-US" sz="2000" b="1" dirty="0" smtClean="0"/>
              <a:t>Circulation</a:t>
            </a:r>
            <a:r>
              <a:rPr lang="en-US" sz="2000" dirty="0" smtClean="0"/>
              <a:t> – The circulation desk is the area where media and materials are checked in and out.  The book drop for returns is also located here.  The desk is placed towards the front of the media center so that the media center staff can supervise and see the whole media center easily from this area.  It is also close to the entrance and exit, where students can be monitored as they enter and exit the media center.  </a:t>
            </a:r>
          </a:p>
          <a:p>
            <a:r>
              <a:rPr lang="en-US" sz="2000" dirty="0" smtClean="0"/>
              <a:t>This helps to ensure </a:t>
            </a:r>
          </a:p>
          <a:p>
            <a:r>
              <a:rPr lang="en-US" sz="2000" dirty="0" smtClean="0"/>
              <a:t>that all materials are </a:t>
            </a:r>
          </a:p>
          <a:p>
            <a:r>
              <a:rPr lang="en-US" sz="2000" dirty="0" smtClean="0"/>
              <a:t>properly checked out.  </a:t>
            </a:r>
          </a:p>
          <a:p>
            <a:r>
              <a:rPr lang="en-US" sz="2000" dirty="0" smtClean="0"/>
              <a:t>Students are also able </a:t>
            </a:r>
          </a:p>
          <a:p>
            <a:r>
              <a:rPr lang="en-US" sz="2000" dirty="0" smtClean="0"/>
              <a:t>to return materials </a:t>
            </a:r>
          </a:p>
          <a:p>
            <a:r>
              <a:rPr lang="en-US" sz="2000" dirty="0" smtClean="0"/>
              <a:t>without disrupting </a:t>
            </a:r>
          </a:p>
          <a:p>
            <a:r>
              <a:rPr lang="en-US" sz="2000" dirty="0" smtClean="0"/>
              <a:t>classes being taught </a:t>
            </a:r>
          </a:p>
          <a:p>
            <a:r>
              <a:rPr lang="en-US" sz="2000" dirty="0" smtClean="0"/>
              <a:t>in the media center.</a:t>
            </a:r>
            <a:endParaRPr lang="en-US" sz="2000" dirty="0"/>
          </a:p>
        </p:txBody>
      </p:sp>
      <p:pic>
        <p:nvPicPr>
          <p:cNvPr id="6" name="Picture 5" descr="camera download 10-27-2011 464.jpg"/>
          <p:cNvPicPr>
            <a:picLocks noChangeAspect="1"/>
          </p:cNvPicPr>
          <p:nvPr/>
        </p:nvPicPr>
        <p:blipFill>
          <a:blip r:embed="rId2" cstate="print"/>
          <a:stretch>
            <a:fillRect/>
          </a:stretch>
        </p:blipFill>
        <p:spPr>
          <a:xfrm>
            <a:off x="3581400" y="3048000"/>
            <a:ext cx="5295900" cy="35306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omework pictures 001.jpg"/>
          <p:cNvPicPr>
            <a:picLocks noChangeAspect="1"/>
          </p:cNvPicPr>
          <p:nvPr/>
        </p:nvPicPr>
        <p:blipFill>
          <a:blip r:embed="rId2" cstate="print">
            <a:lum bright="30000"/>
          </a:blip>
          <a:stretch>
            <a:fillRect/>
          </a:stretch>
        </p:blipFill>
        <p:spPr>
          <a:xfrm>
            <a:off x="-838200" y="0"/>
            <a:ext cx="10287000" cy="6858000"/>
          </a:xfrm>
          <a:prstGeom prst="rect">
            <a:avLst/>
          </a:prstGeom>
        </p:spPr>
      </p:pic>
      <p:sp>
        <p:nvSpPr>
          <p:cNvPr id="8" name="TextBox 7"/>
          <p:cNvSpPr txBox="1"/>
          <p:nvPr/>
        </p:nvSpPr>
        <p:spPr>
          <a:xfrm>
            <a:off x="838200" y="304800"/>
            <a:ext cx="8534400" cy="523220"/>
          </a:xfrm>
          <a:prstGeom prst="rect">
            <a:avLst/>
          </a:prstGeom>
          <a:noFill/>
        </p:spPr>
        <p:txBody>
          <a:bodyPr wrap="square" rtlCol="0">
            <a:spAutoFit/>
          </a:bodyPr>
          <a:lstStyle/>
          <a:p>
            <a:pPr algn="ctr"/>
            <a:r>
              <a:rPr lang="en-US" sz="2800" b="1" dirty="0" smtClean="0"/>
              <a:t>Rational for Current Floor Plan</a:t>
            </a:r>
            <a:endParaRPr lang="en-US" sz="2800" b="1" dirty="0"/>
          </a:p>
        </p:txBody>
      </p:sp>
      <p:sp>
        <p:nvSpPr>
          <p:cNvPr id="9" name="TextBox 8"/>
          <p:cNvSpPr txBox="1"/>
          <p:nvPr/>
        </p:nvSpPr>
        <p:spPr>
          <a:xfrm>
            <a:off x="0" y="838200"/>
            <a:ext cx="8763000" cy="5847755"/>
          </a:xfrm>
          <a:prstGeom prst="rect">
            <a:avLst/>
          </a:prstGeom>
          <a:solidFill>
            <a:schemeClr val="bg2">
              <a:lumMod val="90000"/>
              <a:alpha val="49000"/>
            </a:schemeClr>
          </a:solidFill>
        </p:spPr>
        <p:txBody>
          <a:bodyPr wrap="square" rtlCol="0">
            <a:spAutoFit/>
          </a:bodyPr>
          <a:lstStyle/>
          <a:p>
            <a:r>
              <a:rPr lang="en-US" sz="2200" b="1" dirty="0" smtClean="0"/>
              <a:t>General Reading and Browsing, Listening and Viewing Areas – This area is the main focus of the media center.  This central room of the media center is for student and faculty use.  It contains the core collection, reference material, computers, and periodicals.  There are separate spaces where students can sit quietly and read books, study, or look at magazines and spaces for group instruction by the media specialist and classroom teachers.</a:t>
            </a:r>
          </a:p>
          <a:p>
            <a:pPr>
              <a:buFont typeface="Arial" pitchFamily="34" charset="0"/>
              <a:buChar char="•"/>
            </a:pPr>
            <a:r>
              <a:rPr lang="en-US" sz="2200" b="1" dirty="0" smtClean="0"/>
              <a:t> </a:t>
            </a:r>
            <a:r>
              <a:rPr lang="en-US" sz="2200" b="1" dirty="0" smtClean="0"/>
              <a:t>Fiction books are located along the back wall of the media center.  Students are able to check out these books with minimal disruption in other areas of the media center.</a:t>
            </a:r>
          </a:p>
          <a:p>
            <a:pPr>
              <a:buFont typeface="Arial" pitchFamily="34" charset="0"/>
              <a:buChar char="•"/>
            </a:pPr>
            <a:r>
              <a:rPr lang="en-US" sz="2200" b="1" dirty="0" smtClean="0"/>
              <a:t> </a:t>
            </a:r>
            <a:r>
              <a:rPr lang="en-US" sz="2200" b="1" dirty="0" smtClean="0"/>
              <a:t>Easy Fiction is arranged near the front of the media center so that media personal are easily accessible should students need assistance locating books.</a:t>
            </a:r>
          </a:p>
          <a:p>
            <a:pPr>
              <a:buFont typeface="Arial" pitchFamily="34" charset="0"/>
              <a:buChar char="•"/>
            </a:pPr>
            <a:r>
              <a:rPr lang="en-US" sz="2200" b="1" dirty="0" smtClean="0"/>
              <a:t> </a:t>
            </a:r>
            <a:r>
              <a:rPr lang="en-US" sz="2200" b="1" dirty="0" smtClean="0"/>
              <a:t>Non-Fiction books are located on two-sided shelves and are arranged using the Dewey Decimal system to help students locate subjects easily.</a:t>
            </a:r>
          </a:p>
          <a:p>
            <a:pPr>
              <a:buFont typeface="Arial" pitchFamily="34" charset="0"/>
              <a:buChar char="•"/>
            </a:pPr>
            <a:r>
              <a:rPr lang="en-US" sz="2200" b="1" dirty="0" smtClean="0"/>
              <a:t> </a:t>
            </a:r>
            <a:r>
              <a:rPr lang="en-US" sz="2200" b="1" dirty="0" smtClean="0"/>
              <a:t>Reference materials are located near the main instruction area, allowing students to do research in a contained area.</a:t>
            </a:r>
            <a:endParaRPr lang="en-US" sz="22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534400" cy="523220"/>
          </a:xfrm>
          <a:prstGeom prst="rect">
            <a:avLst/>
          </a:prstGeom>
          <a:noFill/>
        </p:spPr>
        <p:txBody>
          <a:bodyPr wrap="square" rtlCol="0">
            <a:spAutoFit/>
          </a:bodyPr>
          <a:lstStyle/>
          <a:p>
            <a:pPr algn="ctr"/>
            <a:r>
              <a:rPr lang="en-US" sz="2800" dirty="0" smtClean="0"/>
              <a:t>Rational for Current Floor Plan</a:t>
            </a:r>
            <a:endParaRPr lang="en-US" sz="2800" dirty="0"/>
          </a:p>
        </p:txBody>
      </p:sp>
      <p:sp>
        <p:nvSpPr>
          <p:cNvPr id="5" name="TextBox 4"/>
          <p:cNvSpPr txBox="1"/>
          <p:nvPr/>
        </p:nvSpPr>
        <p:spPr>
          <a:xfrm>
            <a:off x="533400" y="990600"/>
            <a:ext cx="8077200" cy="5940088"/>
          </a:xfrm>
          <a:prstGeom prst="rect">
            <a:avLst/>
          </a:prstGeom>
          <a:noFill/>
        </p:spPr>
        <p:txBody>
          <a:bodyPr wrap="square" rtlCol="0">
            <a:spAutoFit/>
          </a:bodyPr>
          <a:lstStyle/>
          <a:p>
            <a:r>
              <a:rPr lang="en-US" sz="2000" b="1" dirty="0" smtClean="0"/>
              <a:t>General Reading and Browsing, Listening and Viewing Areas</a:t>
            </a:r>
            <a:r>
              <a:rPr lang="en-US" sz="2000" dirty="0" smtClean="0"/>
              <a:t> – (continued)</a:t>
            </a:r>
          </a:p>
          <a:p>
            <a:pPr>
              <a:buFont typeface="Arial" pitchFamily="34" charset="0"/>
              <a:buChar char="•"/>
            </a:pPr>
            <a:endParaRPr lang="en-US" sz="2000" dirty="0" smtClean="0"/>
          </a:p>
          <a:p>
            <a:pPr>
              <a:buFont typeface="Arial" pitchFamily="34" charset="0"/>
              <a:buChar char="•"/>
            </a:pPr>
            <a:r>
              <a:rPr lang="en-US" sz="2000" dirty="0" smtClean="0"/>
              <a:t> The Biography collection is located in a corner of the media center allowing access to students without disrupting other media activities.</a:t>
            </a:r>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endParaRPr lang="en-US" sz="2000" dirty="0" smtClean="0"/>
          </a:p>
          <a:p>
            <a:pPr>
              <a:buFont typeface="Arial" pitchFamily="34" charset="0"/>
              <a:buChar char="•"/>
            </a:pPr>
            <a:r>
              <a:rPr lang="en-US" sz="2000" dirty="0" smtClean="0"/>
              <a:t> </a:t>
            </a:r>
            <a:r>
              <a:rPr lang="en-US" sz="2000" dirty="0" smtClean="0"/>
              <a:t>Periodicals are located in the center of the core collection area.  Students are able to </a:t>
            </a:r>
          </a:p>
          <a:p>
            <a:r>
              <a:rPr lang="en-US" sz="2000" dirty="0" smtClean="0"/>
              <a:t>see all the periodicals just by glancing at them.  Tables are located nearby so that students can select a periodical and sit to browse.</a:t>
            </a:r>
            <a:endParaRPr lang="en-US" sz="2000" dirty="0"/>
          </a:p>
        </p:txBody>
      </p:sp>
      <p:pic>
        <p:nvPicPr>
          <p:cNvPr id="6" name="Picture 5" descr="homework pictures 009.jpg"/>
          <p:cNvPicPr>
            <a:picLocks noChangeAspect="1"/>
          </p:cNvPicPr>
          <p:nvPr/>
        </p:nvPicPr>
        <p:blipFill>
          <a:blip r:embed="rId2" cstate="print"/>
          <a:stretch>
            <a:fillRect/>
          </a:stretch>
        </p:blipFill>
        <p:spPr>
          <a:xfrm>
            <a:off x="152400" y="2590800"/>
            <a:ext cx="4343400" cy="2895600"/>
          </a:xfrm>
          <a:prstGeom prst="rect">
            <a:avLst/>
          </a:prstGeom>
        </p:spPr>
      </p:pic>
      <p:pic>
        <p:nvPicPr>
          <p:cNvPr id="7" name="Picture 6" descr="homework pictures.jpg"/>
          <p:cNvPicPr>
            <a:picLocks noChangeAspect="1"/>
          </p:cNvPicPr>
          <p:nvPr/>
        </p:nvPicPr>
        <p:blipFill>
          <a:blip r:embed="rId3" cstate="print"/>
          <a:stretch>
            <a:fillRect/>
          </a:stretch>
        </p:blipFill>
        <p:spPr>
          <a:xfrm>
            <a:off x="4648200" y="2590800"/>
            <a:ext cx="4343400" cy="28956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534400" cy="523220"/>
          </a:xfrm>
          <a:prstGeom prst="rect">
            <a:avLst/>
          </a:prstGeom>
          <a:noFill/>
        </p:spPr>
        <p:txBody>
          <a:bodyPr wrap="square" rtlCol="0">
            <a:spAutoFit/>
          </a:bodyPr>
          <a:lstStyle/>
          <a:p>
            <a:pPr algn="ctr"/>
            <a:r>
              <a:rPr lang="en-US" sz="2800" dirty="0" smtClean="0"/>
              <a:t>Rational for Current Floor Plan</a:t>
            </a:r>
            <a:endParaRPr lang="en-US" sz="2800" dirty="0"/>
          </a:p>
        </p:txBody>
      </p:sp>
      <p:sp>
        <p:nvSpPr>
          <p:cNvPr id="5" name="TextBox 4"/>
          <p:cNvSpPr txBox="1"/>
          <p:nvPr/>
        </p:nvSpPr>
        <p:spPr>
          <a:xfrm>
            <a:off x="533400" y="990600"/>
            <a:ext cx="8077200" cy="3477875"/>
          </a:xfrm>
          <a:prstGeom prst="rect">
            <a:avLst/>
          </a:prstGeom>
          <a:noFill/>
        </p:spPr>
        <p:txBody>
          <a:bodyPr wrap="square" rtlCol="0">
            <a:spAutoFit/>
          </a:bodyPr>
          <a:lstStyle/>
          <a:p>
            <a:r>
              <a:rPr lang="en-US" sz="2000" b="1" dirty="0" smtClean="0"/>
              <a:t>Computers </a:t>
            </a:r>
            <a:r>
              <a:rPr lang="en-US" sz="2000" dirty="0" smtClean="0"/>
              <a:t>– The computer workstation is set up at the back of the media center with the screens facing the circulation desk.  This allows supervision of students from both the circulation desk and the media specialist’s office.  The computers are arranged on two separate tables to improve the traffic flow in this area.  The media center staff and teachers are able to assist </a:t>
            </a:r>
          </a:p>
          <a:p>
            <a:r>
              <a:rPr lang="en-US" sz="2000" dirty="0" smtClean="0"/>
              <a:t>student more </a:t>
            </a:r>
          </a:p>
          <a:p>
            <a:r>
              <a:rPr lang="en-US" sz="2000" dirty="0" smtClean="0"/>
              <a:t>quickly if they </a:t>
            </a:r>
          </a:p>
          <a:p>
            <a:r>
              <a:rPr lang="en-US" sz="2000" dirty="0" smtClean="0"/>
              <a:t>are able to travel </a:t>
            </a:r>
          </a:p>
          <a:p>
            <a:r>
              <a:rPr lang="en-US" sz="2000" dirty="0" smtClean="0"/>
              <a:t>easily between </a:t>
            </a:r>
          </a:p>
          <a:p>
            <a:r>
              <a:rPr lang="en-US" sz="2000" dirty="0" smtClean="0"/>
              <a:t>computer banks.</a:t>
            </a:r>
            <a:endParaRPr lang="en-US" sz="2000" dirty="0"/>
          </a:p>
        </p:txBody>
      </p:sp>
      <p:pic>
        <p:nvPicPr>
          <p:cNvPr id="6" name="Picture 5" descr="homework pictures 003.jpg"/>
          <p:cNvPicPr>
            <a:picLocks noChangeAspect="1"/>
          </p:cNvPicPr>
          <p:nvPr/>
        </p:nvPicPr>
        <p:blipFill>
          <a:blip r:embed="rId2" cstate="print"/>
          <a:stretch>
            <a:fillRect/>
          </a:stretch>
        </p:blipFill>
        <p:spPr>
          <a:xfrm>
            <a:off x="2819400" y="2540000"/>
            <a:ext cx="6172200" cy="41148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00200" y="152400"/>
            <a:ext cx="8534400" cy="954107"/>
          </a:xfrm>
          <a:prstGeom prst="rect">
            <a:avLst/>
          </a:prstGeom>
          <a:noFill/>
        </p:spPr>
        <p:txBody>
          <a:bodyPr wrap="square" rtlCol="0">
            <a:spAutoFit/>
          </a:bodyPr>
          <a:lstStyle/>
          <a:p>
            <a:pPr algn="ctr"/>
            <a:r>
              <a:rPr lang="en-US" sz="2800" dirty="0" smtClean="0"/>
              <a:t>Rational for Current </a:t>
            </a:r>
          </a:p>
          <a:p>
            <a:pPr algn="ctr"/>
            <a:r>
              <a:rPr lang="en-US" sz="2800" dirty="0" smtClean="0"/>
              <a:t>Floor Plan</a:t>
            </a:r>
            <a:endParaRPr lang="en-US" sz="2800" dirty="0"/>
          </a:p>
        </p:txBody>
      </p:sp>
      <p:sp>
        <p:nvSpPr>
          <p:cNvPr id="5" name="TextBox 4"/>
          <p:cNvSpPr txBox="1"/>
          <p:nvPr/>
        </p:nvSpPr>
        <p:spPr>
          <a:xfrm>
            <a:off x="457200" y="1152465"/>
            <a:ext cx="3886200" cy="5324535"/>
          </a:xfrm>
          <a:prstGeom prst="rect">
            <a:avLst/>
          </a:prstGeom>
          <a:noFill/>
        </p:spPr>
        <p:txBody>
          <a:bodyPr wrap="square" rtlCol="0">
            <a:spAutoFit/>
          </a:bodyPr>
          <a:lstStyle/>
          <a:p>
            <a:r>
              <a:rPr lang="en-US" sz="2000" b="1" dirty="0" smtClean="0"/>
              <a:t>Group Instruction Area </a:t>
            </a:r>
            <a:r>
              <a:rPr lang="en-US" sz="2000" dirty="0" smtClean="0"/>
              <a:t>– The main group instruction area allows room for a class to receive instruction while other student read or look at books in other parts of the media center.  During a group lesson, a screen can be let down from the ceiling to show power point presentations, demonstrate computer use, or show videos.  This area is conveniently located in the Reference section so that when a teacher wants the class to do research, the students are in the right area to find everything they need.</a:t>
            </a:r>
            <a:endParaRPr lang="en-US" sz="2000" dirty="0"/>
          </a:p>
        </p:txBody>
      </p:sp>
      <p:pic>
        <p:nvPicPr>
          <p:cNvPr id="6" name="Picture 5" descr="homework pictures 002.jpg"/>
          <p:cNvPicPr>
            <a:picLocks noChangeAspect="1"/>
          </p:cNvPicPr>
          <p:nvPr/>
        </p:nvPicPr>
        <p:blipFill>
          <a:blip r:embed="rId2" cstate="print"/>
          <a:stretch>
            <a:fillRect/>
          </a:stretch>
        </p:blipFill>
        <p:spPr>
          <a:xfrm>
            <a:off x="4572000" y="0"/>
            <a:ext cx="4572000" cy="68580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534400" cy="523220"/>
          </a:xfrm>
          <a:prstGeom prst="rect">
            <a:avLst/>
          </a:prstGeom>
          <a:noFill/>
        </p:spPr>
        <p:txBody>
          <a:bodyPr wrap="square" rtlCol="0">
            <a:spAutoFit/>
          </a:bodyPr>
          <a:lstStyle/>
          <a:p>
            <a:pPr algn="ctr"/>
            <a:r>
              <a:rPr lang="en-US" sz="2800" dirty="0" smtClean="0"/>
              <a:t>Rational for Current Floor Plan</a:t>
            </a:r>
            <a:endParaRPr lang="en-US" sz="2800" dirty="0"/>
          </a:p>
        </p:txBody>
      </p:sp>
      <p:sp>
        <p:nvSpPr>
          <p:cNvPr id="5" name="TextBox 4"/>
          <p:cNvSpPr txBox="1"/>
          <p:nvPr/>
        </p:nvSpPr>
        <p:spPr>
          <a:xfrm>
            <a:off x="533400" y="990600"/>
            <a:ext cx="8077200" cy="5755422"/>
          </a:xfrm>
          <a:prstGeom prst="rect">
            <a:avLst/>
          </a:prstGeom>
          <a:noFill/>
        </p:spPr>
        <p:txBody>
          <a:bodyPr wrap="square" rtlCol="0">
            <a:spAutoFit/>
          </a:bodyPr>
          <a:lstStyle/>
          <a:p>
            <a:r>
              <a:rPr lang="en-US" sz="2000" b="1" dirty="0" smtClean="0"/>
              <a:t>Read Aloud Area</a:t>
            </a:r>
            <a:r>
              <a:rPr lang="en-US" sz="2000" dirty="0" smtClean="0"/>
              <a:t> – Two areas are provide for read aloud activities.  One is located near the Easy Fiction section.  It is designed to be inviting and comfortable.  A soft rug is placed on the floor for the students to sit on as the teacher or media specialist reads aloud.  This area is located away                  					from the circulation traffic 					flow in order to minimize 					distractions during story time.</a:t>
            </a:r>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An additional read aloud area</a:t>
            </a:r>
          </a:p>
          <a:p>
            <a:r>
              <a:rPr lang="en-US" sz="2000" dirty="0" smtClean="0"/>
              <a:t>Is located in the Fiction section </a:t>
            </a:r>
          </a:p>
          <a:p>
            <a:r>
              <a:rPr lang="en-US" sz="2000" dirty="0" smtClean="0"/>
              <a:t>at the back of the media center. </a:t>
            </a:r>
          </a:p>
          <a:p>
            <a:r>
              <a:rPr lang="en-US" sz="1400" dirty="0" smtClean="0"/>
              <a:t>(Currently this space is housing our book fair which</a:t>
            </a:r>
          </a:p>
          <a:p>
            <a:r>
              <a:rPr lang="en-US" sz="1400" dirty="0" smtClean="0"/>
              <a:t>Is awaiting pickup </a:t>
            </a:r>
            <a:r>
              <a:rPr lang="en-US" sz="1400" dirty="0" smtClean="0">
                <a:sym typeface="Wingdings" pitchFamily="2" charset="2"/>
              </a:rPr>
              <a:t> )</a:t>
            </a:r>
            <a:endParaRPr lang="en-US" sz="1400" dirty="0"/>
          </a:p>
        </p:txBody>
      </p:sp>
      <p:pic>
        <p:nvPicPr>
          <p:cNvPr id="6" name="Picture 5" descr="homework pictures 014.jpg"/>
          <p:cNvPicPr>
            <a:picLocks noChangeAspect="1"/>
          </p:cNvPicPr>
          <p:nvPr/>
        </p:nvPicPr>
        <p:blipFill>
          <a:blip r:embed="rId2" cstate="print"/>
          <a:stretch>
            <a:fillRect/>
          </a:stretch>
        </p:blipFill>
        <p:spPr>
          <a:xfrm>
            <a:off x="685800" y="2286000"/>
            <a:ext cx="4267200" cy="2844800"/>
          </a:xfrm>
          <a:prstGeom prst="rect">
            <a:avLst/>
          </a:prstGeom>
        </p:spPr>
      </p:pic>
      <p:pic>
        <p:nvPicPr>
          <p:cNvPr id="7" name="Picture 6" descr="homework pictures 007.jpg"/>
          <p:cNvPicPr>
            <a:picLocks noChangeAspect="1"/>
          </p:cNvPicPr>
          <p:nvPr/>
        </p:nvPicPr>
        <p:blipFill>
          <a:blip r:embed="rId3" cstate="print"/>
          <a:stretch>
            <a:fillRect/>
          </a:stretch>
        </p:blipFill>
        <p:spPr>
          <a:xfrm>
            <a:off x="4953000" y="4064000"/>
            <a:ext cx="4191000" cy="27940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534400" cy="523220"/>
          </a:xfrm>
          <a:prstGeom prst="rect">
            <a:avLst/>
          </a:prstGeom>
          <a:noFill/>
        </p:spPr>
        <p:txBody>
          <a:bodyPr wrap="square" rtlCol="0">
            <a:spAutoFit/>
          </a:bodyPr>
          <a:lstStyle/>
          <a:p>
            <a:pPr algn="ctr"/>
            <a:r>
              <a:rPr lang="en-US" sz="2800" dirty="0" smtClean="0"/>
              <a:t>Rational for Current Floor Plan</a:t>
            </a:r>
            <a:endParaRPr lang="en-US" sz="2800" dirty="0"/>
          </a:p>
        </p:txBody>
      </p:sp>
      <p:sp>
        <p:nvSpPr>
          <p:cNvPr id="5" name="TextBox 4"/>
          <p:cNvSpPr txBox="1"/>
          <p:nvPr/>
        </p:nvSpPr>
        <p:spPr>
          <a:xfrm>
            <a:off x="533400" y="990600"/>
            <a:ext cx="8077200" cy="2862322"/>
          </a:xfrm>
          <a:prstGeom prst="rect">
            <a:avLst/>
          </a:prstGeom>
          <a:noFill/>
        </p:spPr>
        <p:txBody>
          <a:bodyPr wrap="square" rtlCol="0">
            <a:spAutoFit/>
          </a:bodyPr>
          <a:lstStyle/>
          <a:p>
            <a:r>
              <a:rPr lang="en-US" sz="2000" b="1" dirty="0" smtClean="0"/>
              <a:t>Faculty Areas </a:t>
            </a:r>
            <a:r>
              <a:rPr lang="en-US" sz="2000" dirty="0" smtClean="0"/>
              <a:t>– A work room and conference room is located at the front of the media center.  Each room contains a window so that the rest of the media center can be viewed.  In addition, each room has a door that can be locked for security reasons.</a:t>
            </a:r>
          </a:p>
          <a:p>
            <a:endParaRPr lang="en-US" sz="2000" dirty="0" smtClean="0"/>
          </a:p>
          <a:p>
            <a:r>
              <a:rPr lang="en-US" sz="2000" dirty="0" smtClean="0"/>
              <a:t>Professional books are located on the last shelf of the main circulation area along with the class novel sets.  Storing these items on the last shelf makes it easier for the media center staff to monitor who has access to them.</a:t>
            </a:r>
            <a:endParaRPr lang="en-US" sz="2000" dirty="0"/>
          </a:p>
        </p:txBody>
      </p:sp>
      <p:pic>
        <p:nvPicPr>
          <p:cNvPr id="6" name="Picture 5" descr="homework pictures 011.jpg"/>
          <p:cNvPicPr>
            <a:picLocks noChangeAspect="1"/>
          </p:cNvPicPr>
          <p:nvPr/>
        </p:nvPicPr>
        <p:blipFill>
          <a:blip r:embed="rId2" cstate="print"/>
          <a:stretch>
            <a:fillRect/>
          </a:stretch>
        </p:blipFill>
        <p:spPr>
          <a:xfrm>
            <a:off x="4114800" y="3505200"/>
            <a:ext cx="5029200" cy="3352800"/>
          </a:xfrm>
          <a:prstGeom prst="rect">
            <a:avLst/>
          </a:prstGeom>
        </p:spPr>
      </p:pic>
      <p:pic>
        <p:nvPicPr>
          <p:cNvPr id="7" name="Picture 6" descr="homework pictures 013.jpg"/>
          <p:cNvPicPr>
            <a:picLocks noChangeAspect="1"/>
          </p:cNvPicPr>
          <p:nvPr/>
        </p:nvPicPr>
        <p:blipFill>
          <a:blip r:embed="rId3" cstate="print"/>
          <a:stretch>
            <a:fillRect/>
          </a:stretch>
        </p:blipFill>
        <p:spPr>
          <a:xfrm>
            <a:off x="-990600" y="3505200"/>
            <a:ext cx="5029200" cy="33528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534400" cy="523220"/>
          </a:xfrm>
          <a:prstGeom prst="rect">
            <a:avLst/>
          </a:prstGeom>
          <a:noFill/>
        </p:spPr>
        <p:txBody>
          <a:bodyPr wrap="square" rtlCol="0">
            <a:spAutoFit/>
          </a:bodyPr>
          <a:lstStyle/>
          <a:p>
            <a:pPr algn="ctr"/>
            <a:r>
              <a:rPr lang="en-US" sz="2800" dirty="0" smtClean="0"/>
              <a:t>Rational for Current Floor Plan</a:t>
            </a:r>
            <a:endParaRPr lang="en-US" sz="2800" dirty="0"/>
          </a:p>
        </p:txBody>
      </p:sp>
      <p:sp>
        <p:nvSpPr>
          <p:cNvPr id="5" name="TextBox 4"/>
          <p:cNvSpPr txBox="1"/>
          <p:nvPr/>
        </p:nvSpPr>
        <p:spPr>
          <a:xfrm>
            <a:off x="533400" y="990600"/>
            <a:ext cx="8077200" cy="1323439"/>
          </a:xfrm>
          <a:prstGeom prst="rect">
            <a:avLst/>
          </a:prstGeom>
          <a:noFill/>
        </p:spPr>
        <p:txBody>
          <a:bodyPr wrap="square" rtlCol="0">
            <a:spAutoFit/>
          </a:bodyPr>
          <a:lstStyle/>
          <a:p>
            <a:r>
              <a:rPr lang="en-US" sz="2000" b="1" dirty="0" smtClean="0"/>
              <a:t>Faculty Areas </a:t>
            </a:r>
            <a:r>
              <a:rPr lang="en-US" sz="2000" dirty="0" smtClean="0"/>
              <a:t>– Professional books are located on the last shelf of the main circulation area along with the class novel sets.  Storing these items on the last shelf makes it easier for the media center staff to monitor who has access to them.</a:t>
            </a:r>
            <a:endParaRPr lang="en-US" sz="2000" dirty="0"/>
          </a:p>
        </p:txBody>
      </p:sp>
      <p:pic>
        <p:nvPicPr>
          <p:cNvPr id="7" name="Picture 6" descr="homework pictures 008.jpg"/>
          <p:cNvPicPr>
            <a:picLocks noChangeAspect="1"/>
          </p:cNvPicPr>
          <p:nvPr/>
        </p:nvPicPr>
        <p:blipFill>
          <a:blip r:embed="rId2" cstate="print"/>
          <a:stretch>
            <a:fillRect/>
          </a:stretch>
        </p:blipFill>
        <p:spPr>
          <a:xfrm>
            <a:off x="2286000" y="2235200"/>
            <a:ext cx="6934200" cy="46228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5181600" y="914400"/>
            <a:ext cx="3733800" cy="5078313"/>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smtClean="0">
                <a:ln w="18000">
                  <a:solidFill>
                    <a:schemeClr val="accent2">
                      <a:satMod val="140000"/>
                    </a:schemeClr>
                  </a:solidFill>
                  <a:prstDash val="solid"/>
                  <a:miter lim="800000"/>
                </a:ln>
                <a:solidFill>
                  <a:schemeClr val="accent5">
                    <a:lumMod val="75000"/>
                  </a:schemeClr>
                </a:solidFill>
              </a:rPr>
              <a:t>Pike County Elementary School Media Center</a:t>
            </a:r>
          </a:p>
          <a:p>
            <a:pPr algn="ctr"/>
            <a:endParaRPr lang="en-US" sz="5400" b="1" cap="none" spc="0" dirty="0">
              <a:ln/>
              <a:solidFill>
                <a:schemeClr val="accent3"/>
              </a:solidFill>
              <a:effectLst/>
            </a:endParaRPr>
          </a:p>
        </p:txBody>
      </p:sp>
      <p:pic>
        <p:nvPicPr>
          <p:cNvPr id="3" name="Picture 2" descr="camera download 10-27-2011 476.jpg"/>
          <p:cNvPicPr>
            <a:picLocks noChangeAspect="1"/>
          </p:cNvPicPr>
          <p:nvPr/>
        </p:nvPicPr>
        <p:blipFill>
          <a:blip r:embed="rId2" cstate="print"/>
          <a:stretch>
            <a:fillRect/>
          </a:stretch>
        </p:blipFill>
        <p:spPr>
          <a:xfrm>
            <a:off x="0" y="0"/>
            <a:ext cx="4953000" cy="6858000"/>
          </a:xfrm>
          <a:prstGeom prst="rect">
            <a:avLst/>
          </a:prstGeom>
        </p:spPr>
      </p:pic>
      <p:sp>
        <p:nvSpPr>
          <p:cNvPr id="5" name="TextBox 4"/>
          <p:cNvSpPr txBox="1"/>
          <p:nvPr/>
        </p:nvSpPr>
        <p:spPr>
          <a:xfrm>
            <a:off x="5334000" y="5562600"/>
            <a:ext cx="3429000" cy="646331"/>
          </a:xfrm>
          <a:prstGeom prst="rect">
            <a:avLst/>
          </a:prstGeom>
          <a:noFill/>
        </p:spPr>
        <p:txBody>
          <a:bodyPr wrap="square" rtlCol="0">
            <a:spAutoFit/>
          </a:bodyPr>
          <a:lstStyle/>
          <a:p>
            <a:pPr algn="ctr"/>
            <a:r>
              <a:rPr lang="en-US" dirty="0" smtClean="0"/>
              <a:t>This is the view as you enter our media center.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533400" y="381000"/>
            <a:ext cx="8229600" cy="64786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sng" strike="noStrike" cap="none" normalizeH="0" baseline="0" dirty="0" smtClean="0">
                <a:ln>
                  <a:noFill/>
                </a:ln>
                <a:solidFill>
                  <a:schemeClr val="tx1"/>
                </a:solidFill>
                <a:effectLst/>
                <a:latin typeface="Arial" pitchFamily="34" charset="0"/>
                <a:ea typeface="Times New Roman" pitchFamily="18" charset="0"/>
              </a:rPr>
              <a:t>Comparison of Old and New Floor</a:t>
            </a:r>
            <a:r>
              <a:rPr kumimoji="0" lang="en-US" sz="2600" b="1" i="0" u="sng" strike="noStrike" cap="none" normalizeH="0" dirty="0" smtClean="0">
                <a:ln>
                  <a:noFill/>
                </a:ln>
                <a:solidFill>
                  <a:schemeClr val="tx1"/>
                </a:solidFill>
                <a:effectLst/>
                <a:latin typeface="Arial" pitchFamily="34" charset="0"/>
                <a:ea typeface="Times New Roman" pitchFamily="18" charset="0"/>
              </a:rPr>
              <a:t> P</a:t>
            </a:r>
            <a:r>
              <a:rPr kumimoji="0" lang="en-US" sz="2600" b="1" i="0" u="sng" strike="noStrike" cap="none" normalizeH="0" baseline="0" dirty="0" smtClean="0">
                <a:ln>
                  <a:noFill/>
                </a:ln>
                <a:solidFill>
                  <a:schemeClr val="tx1"/>
                </a:solidFill>
                <a:effectLst/>
                <a:latin typeface="Arial" pitchFamily="34" charset="0"/>
                <a:ea typeface="Times New Roman" pitchFamily="18" charset="0"/>
              </a:rPr>
              <a:t>lans</a:t>
            </a:r>
          </a:p>
          <a:p>
            <a:pPr marL="0" marR="0" lvl="0" indent="0" algn="ctr" defTabSz="914400" rtl="0" eaLnBrk="1" fontAlgn="base" latinLnBrk="0" hangingPunct="1">
              <a:lnSpc>
                <a:spcPct val="100000"/>
              </a:lnSpc>
              <a:spcBef>
                <a:spcPct val="0"/>
              </a:spcBef>
              <a:spcAft>
                <a:spcPct val="0"/>
              </a:spcAft>
              <a:buClrTx/>
              <a:buSzTx/>
              <a:buFontTx/>
              <a:buNone/>
              <a:tabLst/>
            </a:pPr>
            <a:endParaRPr lang="en-US" sz="2600" b="1" u="sng"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2600" i="0" strike="noStrike" cap="none" normalizeH="0" baseline="0" dirty="0" smtClean="0">
                <a:ln>
                  <a:noFill/>
                </a:ln>
                <a:solidFill>
                  <a:schemeClr val="tx1"/>
                </a:solidFill>
                <a:effectLst/>
                <a:latin typeface="Arial" pitchFamily="34" charset="0"/>
              </a:rPr>
              <a:t>Being a new media</a:t>
            </a:r>
            <a:r>
              <a:rPr kumimoji="0" lang="en-US" sz="2600" i="0" strike="noStrike" cap="none" normalizeH="0" dirty="0" smtClean="0">
                <a:ln>
                  <a:noFill/>
                </a:ln>
                <a:solidFill>
                  <a:schemeClr val="tx1"/>
                </a:solidFill>
                <a:effectLst/>
                <a:latin typeface="Arial" pitchFamily="34" charset="0"/>
              </a:rPr>
              <a:t> specialist, I have not made “major” changes to the media center floor plan.  This first year will be one of “data gathering” to determine what changes need to be made in the future.  The changes that have been made </a:t>
            </a:r>
            <a:r>
              <a:rPr kumimoji="0" lang="en-US" sz="2600" i="0" strike="noStrike" cap="none" normalizeH="0" dirty="0" smtClean="0">
                <a:ln>
                  <a:noFill/>
                </a:ln>
                <a:solidFill>
                  <a:schemeClr val="tx1"/>
                </a:solidFill>
                <a:effectLst/>
                <a:latin typeface="Arial" pitchFamily="34" charset="0"/>
              </a:rPr>
              <a:t>include</a:t>
            </a:r>
            <a:r>
              <a:rPr kumimoji="0" lang="en-US" sz="2600" i="0" strike="noStrike" cap="none" normalizeH="0" dirty="0" smtClean="0">
                <a:ln>
                  <a:noFill/>
                </a:ln>
                <a:solidFill>
                  <a:schemeClr val="tx1"/>
                </a:solidFill>
                <a:effectLst/>
                <a:latin typeface="Arial" pitchFamily="34" charset="0"/>
              </a:rPr>
              <a:t>:</a:t>
            </a: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lang="en-US" sz="2600" dirty="0" smtClean="0">
                <a:latin typeface="Arial" pitchFamily="34" charset="0"/>
              </a:rPr>
              <a:t> Relocating the “reading nook” from the back to the front of the media center so that students could be more easily observed</a:t>
            </a:r>
            <a:r>
              <a:rPr lang="en-US" sz="2600" dirty="0" smtClean="0">
                <a:latin typeface="Arial" pitchFamily="34" charset="0"/>
              </a:rPr>
              <a:t>.  This has enabled us to designate a quiet reading area that can be monitored as well as a small group workspace with a table and 5 chairs.  We have also established a large “gathering area” in the back of the media center where the “reading nook” originally resided.</a:t>
            </a:r>
            <a:endParaRPr lang="en-US" sz="2600" dirty="0" smtClean="0">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500" i="0"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533400" y="322689"/>
            <a:ext cx="8229600" cy="60785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sng" strike="noStrike" cap="none" normalizeH="0" baseline="0" dirty="0" smtClean="0">
                <a:ln>
                  <a:noFill/>
                </a:ln>
                <a:solidFill>
                  <a:schemeClr val="tx1"/>
                </a:solidFill>
                <a:effectLst/>
                <a:latin typeface="Arial" pitchFamily="34" charset="0"/>
                <a:ea typeface="Times New Roman" pitchFamily="18" charset="0"/>
              </a:rPr>
              <a:t>Comparison of Old and New Floor</a:t>
            </a:r>
            <a:r>
              <a:rPr kumimoji="0" lang="en-US" sz="2600" b="1" i="0" u="sng" strike="noStrike" cap="none" normalizeH="0" dirty="0" smtClean="0">
                <a:ln>
                  <a:noFill/>
                </a:ln>
                <a:solidFill>
                  <a:schemeClr val="tx1"/>
                </a:solidFill>
                <a:effectLst/>
                <a:latin typeface="Arial" pitchFamily="34" charset="0"/>
                <a:ea typeface="Times New Roman" pitchFamily="18" charset="0"/>
              </a:rPr>
              <a:t> P</a:t>
            </a:r>
            <a:r>
              <a:rPr kumimoji="0" lang="en-US" sz="2600" b="1" i="0" u="sng" strike="noStrike" cap="none" normalizeH="0" baseline="0" dirty="0" smtClean="0">
                <a:ln>
                  <a:noFill/>
                </a:ln>
                <a:solidFill>
                  <a:schemeClr val="tx1"/>
                </a:solidFill>
                <a:effectLst/>
                <a:latin typeface="Arial" pitchFamily="34" charset="0"/>
                <a:ea typeface="Times New Roman" pitchFamily="18" charset="0"/>
              </a:rPr>
              <a:t>lans</a:t>
            </a:r>
          </a:p>
          <a:p>
            <a:pPr marL="0" marR="0" lvl="0" indent="0" algn="ctr" defTabSz="914400" rtl="0" eaLnBrk="1" fontAlgn="base" latinLnBrk="0" hangingPunct="1">
              <a:lnSpc>
                <a:spcPct val="100000"/>
              </a:lnSpc>
              <a:spcBef>
                <a:spcPct val="0"/>
              </a:spcBef>
              <a:spcAft>
                <a:spcPct val="0"/>
              </a:spcAft>
              <a:buClrTx/>
              <a:buSzTx/>
              <a:buFontTx/>
              <a:buNone/>
              <a:tabLst/>
            </a:pPr>
            <a:endParaRPr lang="en-US" sz="2600" b="1" u="sng"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lang="en-US" sz="2600" dirty="0" smtClean="0">
                <a:latin typeface="Arial" pitchFamily="34" charset="0"/>
              </a:rPr>
              <a:t>Relocating the computers so that student work can be observed from the circulation desk as well as the media specialist’s office.  </a:t>
            </a:r>
            <a:r>
              <a:rPr lang="en-US" sz="2600" dirty="0" smtClean="0">
                <a:latin typeface="Arial" pitchFamily="34" charset="0"/>
              </a:rPr>
              <a:t>The move has made </a:t>
            </a:r>
            <a:r>
              <a:rPr lang="en-US" sz="2600" dirty="0" smtClean="0">
                <a:latin typeface="Arial" pitchFamily="34" charset="0"/>
              </a:rPr>
              <a:t>the computers more accessible to all </a:t>
            </a:r>
            <a:r>
              <a:rPr lang="en-US" sz="2600" dirty="0" smtClean="0">
                <a:latin typeface="Arial" pitchFamily="34" charset="0"/>
              </a:rPr>
              <a:t>students</a:t>
            </a:r>
            <a:r>
              <a:rPr lang="en-US" sz="2600" dirty="0" smtClean="0">
                <a:latin typeface="Arial" pitchFamily="34" charset="0"/>
              </a:rPr>
              <a:t> </a:t>
            </a:r>
            <a:r>
              <a:rPr lang="en-US" sz="2600" dirty="0" smtClean="0">
                <a:latin typeface="Arial" pitchFamily="34" charset="0"/>
              </a:rPr>
              <a:t>and allowed us to have a large “gathering area” in the front of the media center.</a:t>
            </a:r>
            <a:endParaRPr lang="en-US" sz="2600" dirty="0" smtClean="0">
              <a:latin typeface="Arial" pitchFamily="34" charset="0"/>
            </a:endParaRPr>
          </a:p>
          <a:p>
            <a:pPr lvl="0" fontAlgn="base">
              <a:spcBef>
                <a:spcPct val="0"/>
              </a:spcBef>
              <a:spcAft>
                <a:spcPct val="0"/>
              </a:spcAft>
              <a:buFont typeface="Arial" pitchFamily="34" charset="0"/>
              <a:buChar char="•"/>
            </a:pPr>
            <a:r>
              <a:rPr kumimoji="0" lang="en-US" sz="2600" i="0" strike="noStrike" cap="none" normalizeH="0" dirty="0" smtClean="0">
                <a:ln>
                  <a:noFill/>
                </a:ln>
                <a:solidFill>
                  <a:schemeClr val="tx1"/>
                </a:solidFill>
                <a:effectLst/>
                <a:latin typeface="Arial" pitchFamily="34" charset="0"/>
              </a:rPr>
              <a:t> </a:t>
            </a:r>
            <a:r>
              <a:rPr lang="en-US" sz="2600" dirty="0" smtClean="0">
                <a:latin typeface="Arial" pitchFamily="34" charset="0"/>
              </a:rPr>
              <a:t> Relocating the class novel sets to a less traveled location</a:t>
            </a:r>
            <a:r>
              <a:rPr lang="en-US" sz="2600" dirty="0" smtClean="0">
                <a:latin typeface="Arial" pitchFamily="34" charset="0"/>
              </a:rPr>
              <a:t>.  This has allowed teachers access to the novels while removing them from the general circulation areas so that students do not check them out before the class study.</a:t>
            </a:r>
            <a:endParaRPr lang="en-US" sz="2600"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tabLst/>
            </a:pPr>
            <a:endParaRPr kumimoji="0" lang="en-US" sz="2600" i="0" strike="noStrike" cap="none" normalizeH="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500" i="0"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533400" y="322689"/>
            <a:ext cx="8229600" cy="64786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sng" strike="noStrike" cap="none" normalizeH="0" baseline="0" dirty="0" smtClean="0">
                <a:ln>
                  <a:noFill/>
                </a:ln>
                <a:solidFill>
                  <a:schemeClr val="tx1"/>
                </a:solidFill>
                <a:effectLst/>
                <a:latin typeface="Arial" pitchFamily="34" charset="0"/>
                <a:ea typeface="Times New Roman" pitchFamily="18" charset="0"/>
              </a:rPr>
              <a:t>Comparison of Old and New Floor</a:t>
            </a:r>
            <a:r>
              <a:rPr kumimoji="0" lang="en-US" sz="2600" b="1" i="0" u="sng" strike="noStrike" cap="none" normalizeH="0" dirty="0" smtClean="0">
                <a:ln>
                  <a:noFill/>
                </a:ln>
                <a:solidFill>
                  <a:schemeClr val="tx1"/>
                </a:solidFill>
                <a:effectLst/>
                <a:latin typeface="Arial" pitchFamily="34" charset="0"/>
                <a:ea typeface="Times New Roman" pitchFamily="18" charset="0"/>
              </a:rPr>
              <a:t> P</a:t>
            </a:r>
            <a:r>
              <a:rPr kumimoji="0" lang="en-US" sz="2600" b="1" i="0" u="sng" strike="noStrike" cap="none" normalizeH="0" baseline="0" dirty="0" smtClean="0">
                <a:ln>
                  <a:noFill/>
                </a:ln>
                <a:solidFill>
                  <a:schemeClr val="tx1"/>
                </a:solidFill>
                <a:effectLst/>
                <a:latin typeface="Arial" pitchFamily="34" charset="0"/>
                <a:ea typeface="Times New Roman" pitchFamily="18" charset="0"/>
              </a:rPr>
              <a:t>lans</a:t>
            </a:r>
          </a:p>
          <a:p>
            <a:pPr marL="0" marR="0" lvl="0" indent="0" algn="ctr" defTabSz="914400" rtl="0" eaLnBrk="1" fontAlgn="base" latinLnBrk="0" hangingPunct="1">
              <a:lnSpc>
                <a:spcPct val="100000"/>
              </a:lnSpc>
              <a:spcBef>
                <a:spcPct val="0"/>
              </a:spcBef>
              <a:spcAft>
                <a:spcPct val="0"/>
              </a:spcAft>
              <a:buClrTx/>
              <a:buSzTx/>
              <a:buFontTx/>
              <a:buNone/>
              <a:tabLst/>
            </a:pPr>
            <a:endParaRPr lang="en-US" sz="2600" b="1" u="sng"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lang="en-US" sz="2600" dirty="0" smtClean="0">
                <a:latin typeface="Arial" pitchFamily="34" charset="0"/>
              </a:rPr>
              <a:t>Relocating </a:t>
            </a:r>
            <a:r>
              <a:rPr lang="en-US" sz="2600" dirty="0" smtClean="0">
                <a:latin typeface="Arial" pitchFamily="34" charset="0"/>
              </a:rPr>
              <a:t>the biographies to a central location</a:t>
            </a:r>
            <a:r>
              <a:rPr lang="en-US" sz="2600" dirty="0" smtClean="0">
                <a:latin typeface="Arial" pitchFamily="34" charset="0"/>
              </a:rPr>
              <a:t>.  Biographies are not a high demand genre, so this move has allowed us to designate another “study area” for individual students and small teacher led groups in this less frequented corner.</a:t>
            </a: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endParaRPr lang="en-US" sz="2600"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lang="en-US" sz="2600" dirty="0" smtClean="0">
                <a:latin typeface="Arial" pitchFamily="34" charset="0"/>
              </a:rPr>
              <a:t> Relocating special events such as the book fair and the Christmas shop to the “gathering area” at the front of the media center has allowed us to hold these much needed fundraising events without restricting access to the media materials.  I have received very positive feed back about this move from faculty and staff.</a:t>
            </a:r>
            <a:endParaRPr lang="en-US" sz="2600"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2600" i="0" strike="noStrike" cap="none" normalizeH="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500" i="0"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533400" y="322689"/>
            <a:ext cx="8229600" cy="48782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sng" strike="noStrike" cap="none" normalizeH="0" baseline="0" dirty="0" smtClean="0">
                <a:ln>
                  <a:noFill/>
                </a:ln>
                <a:solidFill>
                  <a:schemeClr val="tx1"/>
                </a:solidFill>
                <a:effectLst/>
                <a:latin typeface="Arial" pitchFamily="34" charset="0"/>
                <a:ea typeface="Times New Roman" pitchFamily="18" charset="0"/>
              </a:rPr>
              <a:t>Comparison of Old and New Floor</a:t>
            </a:r>
            <a:r>
              <a:rPr kumimoji="0" lang="en-US" sz="2600" b="1" i="0" u="sng" strike="noStrike" cap="none" normalizeH="0" dirty="0" smtClean="0">
                <a:ln>
                  <a:noFill/>
                </a:ln>
                <a:solidFill>
                  <a:schemeClr val="tx1"/>
                </a:solidFill>
                <a:effectLst/>
                <a:latin typeface="Arial" pitchFamily="34" charset="0"/>
                <a:ea typeface="Times New Roman" pitchFamily="18" charset="0"/>
              </a:rPr>
              <a:t> P</a:t>
            </a:r>
            <a:r>
              <a:rPr kumimoji="0" lang="en-US" sz="2600" b="1" i="0" u="sng" strike="noStrike" cap="none" normalizeH="0" baseline="0" dirty="0" smtClean="0">
                <a:ln>
                  <a:noFill/>
                </a:ln>
                <a:solidFill>
                  <a:schemeClr val="tx1"/>
                </a:solidFill>
                <a:effectLst/>
                <a:latin typeface="Arial" pitchFamily="34" charset="0"/>
                <a:ea typeface="Times New Roman" pitchFamily="18" charset="0"/>
              </a:rPr>
              <a:t>lans</a:t>
            </a:r>
          </a:p>
          <a:p>
            <a:pPr marL="0" marR="0" lvl="0" indent="0" algn="ctr" defTabSz="914400" rtl="0" eaLnBrk="1" fontAlgn="base" latinLnBrk="0" hangingPunct="1">
              <a:lnSpc>
                <a:spcPct val="100000"/>
              </a:lnSpc>
              <a:spcBef>
                <a:spcPct val="0"/>
              </a:spcBef>
              <a:spcAft>
                <a:spcPct val="0"/>
              </a:spcAft>
              <a:buClrTx/>
              <a:buSzTx/>
              <a:buFontTx/>
              <a:buNone/>
              <a:tabLst/>
            </a:pPr>
            <a:endParaRPr lang="en-US" sz="2600" b="1" u="sng"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r>
              <a:rPr lang="en-US" sz="2600" dirty="0" smtClean="0">
                <a:latin typeface="Arial" pitchFamily="34" charset="0"/>
              </a:rPr>
              <a:t> </a:t>
            </a:r>
            <a:r>
              <a:rPr lang="en-US" sz="2600" dirty="0" smtClean="0">
                <a:latin typeface="Arial" pitchFamily="34" charset="0"/>
              </a:rPr>
              <a:t>An addition to our media center is the “Coffee, Snacks, and Paperbacks” area.  This area is set up specifically for teachers and adult visitors to enjoy a cup of coffee, eat their lunch or choose a paperback book to read at their leisure.  Several of our faculty stop by daily for coffee and lunch.  Many have commented that they enjoy visiting in the media center and feel welcome and wanted here.</a:t>
            </a:r>
            <a:endParaRPr lang="en-US" sz="2600" dirty="0" smtClean="0">
              <a:latin typeface="Arial" pitchFamily="34" charset="0"/>
            </a:endParaRPr>
          </a:p>
          <a:p>
            <a:pPr marL="0" marR="0" lvl="0" indent="0" defTabSz="914400" rtl="0" eaLnBrk="1" fontAlgn="base" latinLnBrk="0" hangingPunct="1">
              <a:lnSpc>
                <a:spcPct val="100000"/>
              </a:lnSpc>
              <a:spcBef>
                <a:spcPct val="0"/>
              </a:spcBef>
              <a:spcAft>
                <a:spcPct val="0"/>
              </a:spcAft>
              <a:buClrTx/>
              <a:buSzTx/>
              <a:buFont typeface="Arial" pitchFamily="34" charset="0"/>
              <a:buChar char="•"/>
              <a:tabLst/>
            </a:pPr>
            <a:endParaRPr kumimoji="0" lang="en-US" sz="2600" i="0" strike="noStrike" cap="none" normalizeH="0" dirty="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500" i="0"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a download 10-27-2011 464.jpg"/>
          <p:cNvPicPr>
            <a:picLocks noChangeAspect="1"/>
          </p:cNvPicPr>
          <p:nvPr/>
        </p:nvPicPr>
        <p:blipFill>
          <a:blip r:embed="rId2" cstate="print"/>
          <a:stretch>
            <a:fillRect/>
          </a:stretch>
        </p:blipFill>
        <p:spPr>
          <a:xfrm>
            <a:off x="-571500" y="0"/>
            <a:ext cx="10287000" cy="6858000"/>
          </a:xfrm>
          <a:prstGeom prst="rect">
            <a:avLst/>
          </a:prstGeom>
        </p:spPr>
      </p:pic>
      <p:sp>
        <p:nvSpPr>
          <p:cNvPr id="3" name="TextBox 2"/>
          <p:cNvSpPr txBox="1"/>
          <p:nvPr/>
        </p:nvSpPr>
        <p:spPr>
          <a:xfrm>
            <a:off x="2819400" y="5410200"/>
            <a:ext cx="6324600" cy="1323439"/>
          </a:xfrm>
          <a:prstGeom prst="rect">
            <a:avLst/>
          </a:prstGeom>
          <a:noFill/>
        </p:spPr>
        <p:txBody>
          <a:bodyPr wrap="square" rtlCol="0">
            <a:spAutoFit/>
          </a:bodyPr>
          <a:lstStyle/>
          <a:p>
            <a:r>
              <a:rPr lang="en-US" sz="2000" b="1" dirty="0" smtClean="0">
                <a:solidFill>
                  <a:schemeClr val="bg1"/>
                </a:solidFill>
              </a:rPr>
              <a:t>Our circulation desk is the first thing  you see upon entering our media center and the last thing you see when you leave.</a:t>
            </a:r>
          </a:p>
          <a:p>
            <a:r>
              <a:rPr lang="en-US" sz="2000" b="1" dirty="0" smtClean="0">
                <a:solidFill>
                  <a:schemeClr val="bg1"/>
                </a:solidFill>
              </a:rPr>
              <a:t>(Both good reasons to keep it neater than this!)</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a download 10-27-2011 463.jpg"/>
          <p:cNvPicPr>
            <a:picLocks noChangeAspect="1"/>
          </p:cNvPicPr>
          <p:nvPr/>
        </p:nvPicPr>
        <p:blipFill>
          <a:blip r:embed="rId2" cstate="print"/>
          <a:stretch>
            <a:fillRect/>
          </a:stretch>
        </p:blipFill>
        <p:spPr>
          <a:xfrm>
            <a:off x="-533400" y="0"/>
            <a:ext cx="10287000" cy="6858000"/>
          </a:xfrm>
          <a:prstGeom prst="rect">
            <a:avLst/>
          </a:prstGeom>
        </p:spPr>
      </p:pic>
      <p:sp>
        <p:nvSpPr>
          <p:cNvPr id="3" name="TextBox 2"/>
          <p:cNvSpPr txBox="1"/>
          <p:nvPr/>
        </p:nvSpPr>
        <p:spPr>
          <a:xfrm>
            <a:off x="-152400" y="396657"/>
            <a:ext cx="9372600" cy="3108543"/>
          </a:xfrm>
          <a:prstGeom prst="rect">
            <a:avLst/>
          </a:prstGeom>
          <a:solidFill>
            <a:schemeClr val="accent1">
              <a:alpha val="37000"/>
            </a:schemeClr>
          </a:solidFill>
        </p:spPr>
        <p:txBody>
          <a:bodyPr wrap="square" rtlCol="0">
            <a:spAutoFit/>
          </a:bodyPr>
          <a:lstStyle/>
          <a:p>
            <a:pPr algn="ctr"/>
            <a:r>
              <a:rPr lang="en-US" sz="2800" b="1" dirty="0" smtClean="0">
                <a:solidFill>
                  <a:schemeClr val="bg1"/>
                </a:solidFill>
              </a:rPr>
              <a:t>Currently we are enjoying our Fall Book Fair.  This  year the setup was moved from its usual location which allowed continued access to the remainder of the media center.  In the past, many of our shelves have been difficult (if not impossible) to get to during the Book Fair.  We have had many positive comments about this new arrangement from our teachers.</a:t>
            </a:r>
            <a:endParaRPr lang="en-US" sz="2800" b="1"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mera download 10-27-2011 461.jpg"/>
          <p:cNvPicPr>
            <a:picLocks noChangeAspect="1"/>
          </p:cNvPicPr>
          <p:nvPr/>
        </p:nvPicPr>
        <p:blipFill>
          <a:blip r:embed="rId2" cstate="print"/>
          <a:stretch>
            <a:fillRect/>
          </a:stretch>
        </p:blipFill>
        <p:spPr>
          <a:xfrm>
            <a:off x="0" y="0"/>
            <a:ext cx="9144000" cy="6858000"/>
          </a:xfrm>
          <a:prstGeom prst="rect">
            <a:avLst/>
          </a:prstGeom>
        </p:spPr>
      </p:pic>
      <p:sp>
        <p:nvSpPr>
          <p:cNvPr id="5" name="TextBox 4"/>
          <p:cNvSpPr txBox="1"/>
          <p:nvPr/>
        </p:nvSpPr>
        <p:spPr>
          <a:xfrm>
            <a:off x="762000" y="4267200"/>
            <a:ext cx="7772400" cy="2554545"/>
          </a:xfrm>
          <a:prstGeom prst="rect">
            <a:avLst/>
          </a:prstGeom>
          <a:noFill/>
        </p:spPr>
        <p:txBody>
          <a:bodyPr wrap="square" rtlCol="0">
            <a:spAutoFit/>
          </a:bodyPr>
          <a:lstStyle/>
          <a:p>
            <a:pPr algn="ctr"/>
            <a:r>
              <a:rPr lang="en-US" sz="4000" b="1" dirty="0" smtClean="0">
                <a:solidFill>
                  <a:schemeClr val="bg1"/>
                </a:solidFill>
              </a:rPr>
              <a:t>We have four student computers, along with a projector and retractable screen in our media center.</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a download 10-27-2011 460.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228600" y="304800"/>
            <a:ext cx="8458200" cy="1815882"/>
          </a:xfrm>
          <a:prstGeom prst="rect">
            <a:avLst/>
          </a:prstGeom>
          <a:solidFill>
            <a:schemeClr val="accent1">
              <a:alpha val="41000"/>
            </a:schemeClr>
          </a:solidFill>
        </p:spPr>
        <p:txBody>
          <a:bodyPr wrap="square" rtlCol="0">
            <a:spAutoFit/>
          </a:bodyPr>
          <a:lstStyle/>
          <a:p>
            <a:pPr algn="ctr"/>
            <a:r>
              <a:rPr lang="en-US" sz="2800" b="1" dirty="0" smtClean="0">
                <a:solidFill>
                  <a:schemeClr val="bg1"/>
                </a:solidFill>
              </a:rPr>
              <a:t>This is a view from the main doorway looking into the media center.  We have tables for classes to gather, accessible shelves (for regular and special needs students), and lots of windows for natural lighting.</a:t>
            </a:r>
            <a:endParaRPr lang="en-US" sz="2800" b="1" dirty="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mera download 10-27-2011 471.jpg"/>
          <p:cNvPicPr>
            <a:picLocks noChangeAspect="1"/>
          </p:cNvPicPr>
          <p:nvPr/>
        </p:nvPicPr>
        <p:blipFill>
          <a:blip r:embed="rId2" cstate="print"/>
          <a:stretch>
            <a:fillRect/>
          </a:stretch>
        </p:blipFill>
        <p:spPr>
          <a:xfrm>
            <a:off x="-571500" y="0"/>
            <a:ext cx="9715500" cy="6858000"/>
          </a:xfrm>
          <a:prstGeom prst="rect">
            <a:avLst/>
          </a:prstGeom>
        </p:spPr>
      </p:pic>
      <p:sp>
        <p:nvSpPr>
          <p:cNvPr id="5" name="TextBox 4"/>
          <p:cNvSpPr txBox="1"/>
          <p:nvPr/>
        </p:nvSpPr>
        <p:spPr>
          <a:xfrm>
            <a:off x="152400" y="5334000"/>
            <a:ext cx="7086600" cy="1200329"/>
          </a:xfrm>
          <a:prstGeom prst="rect">
            <a:avLst/>
          </a:prstGeom>
          <a:noFill/>
        </p:spPr>
        <p:txBody>
          <a:bodyPr wrap="square" rtlCol="0">
            <a:spAutoFit/>
          </a:bodyPr>
          <a:lstStyle/>
          <a:p>
            <a:r>
              <a:rPr lang="en-US" sz="2400" b="1" dirty="0" smtClean="0">
                <a:solidFill>
                  <a:schemeClr val="bg1"/>
                </a:solidFill>
              </a:rPr>
              <a:t>This area is used for story  time.  We also have an area at the other end of the media center that can be used for groups – that’s where our Book Fair is now.</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a download 10-27-2011 470.jpg"/>
          <p:cNvPicPr>
            <a:picLocks noChangeAspect="1"/>
          </p:cNvPicPr>
          <p:nvPr/>
        </p:nvPicPr>
        <p:blipFill>
          <a:blip r:embed="rId2" cstate="print"/>
          <a:stretch>
            <a:fillRect/>
          </a:stretch>
        </p:blipFill>
        <p:spPr>
          <a:xfrm>
            <a:off x="0" y="0"/>
            <a:ext cx="5715000" cy="3759200"/>
          </a:xfrm>
          <a:prstGeom prst="rect">
            <a:avLst/>
          </a:prstGeom>
        </p:spPr>
      </p:pic>
      <p:pic>
        <p:nvPicPr>
          <p:cNvPr id="3" name="Picture 2" descr="camera download 10-27-2011 468.jpg"/>
          <p:cNvPicPr>
            <a:picLocks noChangeAspect="1"/>
          </p:cNvPicPr>
          <p:nvPr/>
        </p:nvPicPr>
        <p:blipFill>
          <a:blip r:embed="rId3" cstate="print"/>
          <a:stretch>
            <a:fillRect/>
          </a:stretch>
        </p:blipFill>
        <p:spPr>
          <a:xfrm>
            <a:off x="0" y="3048000"/>
            <a:ext cx="5715000" cy="3810000"/>
          </a:xfrm>
          <a:prstGeom prst="rect">
            <a:avLst/>
          </a:prstGeom>
        </p:spPr>
      </p:pic>
      <p:pic>
        <p:nvPicPr>
          <p:cNvPr id="4" name="Picture 3" descr="camera download 10-27-2011 469.jpg"/>
          <p:cNvPicPr>
            <a:picLocks noChangeAspect="1"/>
          </p:cNvPicPr>
          <p:nvPr/>
        </p:nvPicPr>
        <p:blipFill>
          <a:blip r:embed="rId4" cstate="print"/>
          <a:stretch>
            <a:fillRect/>
          </a:stretch>
        </p:blipFill>
        <p:spPr>
          <a:xfrm>
            <a:off x="5486400" y="0"/>
            <a:ext cx="4572000" cy="6858000"/>
          </a:xfrm>
          <a:prstGeom prst="rect">
            <a:avLst/>
          </a:prstGeom>
        </p:spPr>
      </p:pic>
      <p:sp>
        <p:nvSpPr>
          <p:cNvPr id="5" name="TextBox 4"/>
          <p:cNvSpPr txBox="1"/>
          <p:nvPr/>
        </p:nvSpPr>
        <p:spPr>
          <a:xfrm>
            <a:off x="457200" y="2362200"/>
            <a:ext cx="4724400" cy="707886"/>
          </a:xfrm>
          <a:prstGeom prst="rect">
            <a:avLst/>
          </a:prstGeom>
          <a:noFill/>
        </p:spPr>
        <p:txBody>
          <a:bodyPr wrap="square" rtlCol="0">
            <a:spAutoFit/>
          </a:bodyPr>
          <a:lstStyle/>
          <a:p>
            <a:pPr algn="ctr"/>
            <a:r>
              <a:rPr lang="en-US" sz="2000" b="1" dirty="0" smtClean="0">
                <a:solidFill>
                  <a:schemeClr val="bg1"/>
                </a:solidFill>
              </a:rPr>
              <a:t>The beginning of the fiction section.  It wraps around the back wall.</a:t>
            </a:r>
            <a:endParaRPr lang="en-US" sz="2000" b="1" dirty="0">
              <a:solidFill>
                <a:schemeClr val="bg1"/>
              </a:solidFill>
            </a:endParaRPr>
          </a:p>
        </p:txBody>
      </p:sp>
      <p:sp>
        <p:nvSpPr>
          <p:cNvPr id="6" name="TextBox 5"/>
          <p:cNvSpPr txBox="1"/>
          <p:nvPr/>
        </p:nvSpPr>
        <p:spPr>
          <a:xfrm>
            <a:off x="609600" y="3102114"/>
            <a:ext cx="4724400" cy="400110"/>
          </a:xfrm>
          <a:prstGeom prst="rect">
            <a:avLst/>
          </a:prstGeom>
          <a:noFill/>
        </p:spPr>
        <p:txBody>
          <a:bodyPr wrap="square" rtlCol="0">
            <a:spAutoFit/>
          </a:bodyPr>
          <a:lstStyle/>
          <a:p>
            <a:pPr algn="ctr"/>
            <a:r>
              <a:rPr lang="en-US" sz="2000" b="1" dirty="0" smtClean="0">
                <a:solidFill>
                  <a:schemeClr val="bg1"/>
                </a:solidFill>
              </a:rPr>
              <a:t>Biographies</a:t>
            </a:r>
            <a:endParaRPr lang="en-US" sz="2000" b="1" dirty="0">
              <a:solidFill>
                <a:schemeClr val="bg1"/>
              </a:solidFill>
            </a:endParaRPr>
          </a:p>
        </p:txBody>
      </p:sp>
      <p:sp>
        <p:nvSpPr>
          <p:cNvPr id="7" name="Down Arrow 6"/>
          <p:cNvSpPr/>
          <p:nvPr/>
        </p:nvSpPr>
        <p:spPr>
          <a:xfrm>
            <a:off x="2819400" y="3429000"/>
            <a:ext cx="381000" cy="381000"/>
          </a:xfrm>
          <a:prstGeom prst="down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5867400" y="152400"/>
            <a:ext cx="3276600" cy="1015663"/>
          </a:xfrm>
          <a:prstGeom prst="rect">
            <a:avLst/>
          </a:prstGeom>
          <a:noFill/>
        </p:spPr>
        <p:txBody>
          <a:bodyPr wrap="square" rtlCol="0">
            <a:spAutoFit/>
          </a:bodyPr>
          <a:lstStyle/>
          <a:p>
            <a:pPr algn="ctr"/>
            <a:r>
              <a:rPr lang="en-US" sz="2000" b="1" dirty="0" smtClean="0">
                <a:solidFill>
                  <a:schemeClr val="bg1"/>
                </a:solidFill>
              </a:rPr>
              <a:t>Parent Resource Shelf</a:t>
            </a:r>
          </a:p>
          <a:p>
            <a:pPr algn="ctr"/>
            <a:r>
              <a:rPr lang="en-US" sz="2000" b="1" dirty="0" smtClean="0">
                <a:solidFill>
                  <a:schemeClr val="bg1"/>
                </a:solidFill>
              </a:rPr>
              <a:t>Located beside the main entrance.</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1" y="914400"/>
            <a:ext cx="6172200" cy="5601533"/>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smtClean="0">
                <a:ln w="18000">
                  <a:solidFill>
                    <a:schemeClr val="accent2">
                      <a:satMod val="140000"/>
                    </a:schemeClr>
                  </a:solidFill>
                  <a:prstDash val="solid"/>
                  <a:miter lim="800000"/>
                </a:ln>
                <a:solidFill>
                  <a:schemeClr val="accent5">
                    <a:lumMod val="75000"/>
                  </a:schemeClr>
                </a:solidFill>
              </a:rPr>
              <a:t>Facilities Layout </a:t>
            </a:r>
          </a:p>
          <a:p>
            <a:pPr algn="ctr"/>
            <a:r>
              <a:rPr lang="en-US" sz="5400" b="1" dirty="0" smtClean="0">
                <a:ln w="18000">
                  <a:solidFill>
                    <a:schemeClr val="accent2">
                      <a:satMod val="140000"/>
                    </a:schemeClr>
                  </a:solidFill>
                  <a:prstDash val="solid"/>
                  <a:miter lim="800000"/>
                </a:ln>
                <a:solidFill>
                  <a:schemeClr val="accent5">
                    <a:lumMod val="75000"/>
                  </a:schemeClr>
                </a:solidFill>
              </a:rPr>
              <a:t>and </a:t>
            </a:r>
          </a:p>
          <a:p>
            <a:pPr algn="ctr"/>
            <a:r>
              <a:rPr lang="en-US" sz="5400" b="1" dirty="0" smtClean="0">
                <a:ln w="18000">
                  <a:solidFill>
                    <a:schemeClr val="accent2">
                      <a:satMod val="140000"/>
                    </a:schemeClr>
                  </a:solidFill>
                  <a:prstDash val="solid"/>
                  <a:miter lim="800000"/>
                </a:ln>
                <a:solidFill>
                  <a:schemeClr val="accent5">
                    <a:lumMod val="75000"/>
                  </a:schemeClr>
                </a:solidFill>
              </a:rPr>
              <a:t>Analysis</a:t>
            </a:r>
          </a:p>
          <a:p>
            <a:pPr algn="ctr"/>
            <a:endParaRPr lang="en-US" sz="5400" b="1" dirty="0" smtClean="0">
              <a:ln w="18000">
                <a:solidFill>
                  <a:schemeClr val="accent2">
                    <a:satMod val="140000"/>
                  </a:schemeClr>
                </a:solidFill>
                <a:prstDash val="solid"/>
                <a:miter lim="800000"/>
              </a:ln>
              <a:solidFill>
                <a:schemeClr val="accent5">
                  <a:lumMod val="75000"/>
                </a:schemeClr>
              </a:solidFill>
            </a:endParaRPr>
          </a:p>
          <a:p>
            <a:r>
              <a:rPr lang="en-US" sz="4400" b="1" dirty="0" smtClean="0">
                <a:ln w="18000">
                  <a:solidFill>
                    <a:schemeClr val="accent2">
                      <a:satMod val="140000"/>
                    </a:schemeClr>
                  </a:solidFill>
                  <a:prstDash val="solid"/>
                  <a:miter lim="800000"/>
                </a:ln>
                <a:solidFill>
                  <a:schemeClr val="accent5">
                    <a:lumMod val="75000"/>
                  </a:schemeClr>
                </a:solidFill>
              </a:rPr>
              <a:t>Kathy M. Zellner</a:t>
            </a:r>
          </a:p>
          <a:p>
            <a:r>
              <a:rPr lang="en-US" sz="4400" b="1" dirty="0" smtClean="0">
                <a:ln w="18000">
                  <a:solidFill>
                    <a:schemeClr val="accent2">
                      <a:satMod val="140000"/>
                    </a:schemeClr>
                  </a:solidFill>
                  <a:prstDash val="solid"/>
                  <a:miter lim="800000"/>
                </a:ln>
                <a:solidFill>
                  <a:schemeClr val="accent5">
                    <a:lumMod val="75000"/>
                  </a:schemeClr>
                </a:solidFill>
              </a:rPr>
              <a:t>Media Specialist</a:t>
            </a:r>
          </a:p>
          <a:p>
            <a:pPr algn="ctr"/>
            <a:endParaRPr lang="en-US" sz="54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mera download 10-27-2011 466.jpg"/>
          <p:cNvPicPr>
            <a:picLocks noChangeAspect="1"/>
          </p:cNvPicPr>
          <p:nvPr/>
        </p:nvPicPr>
        <p:blipFill>
          <a:blip r:embed="rId2" cstate="print"/>
          <a:stretch>
            <a:fillRect/>
          </a:stretch>
        </p:blipFill>
        <p:spPr>
          <a:xfrm>
            <a:off x="2819400" y="2743200"/>
            <a:ext cx="6553200" cy="4368800"/>
          </a:xfrm>
          <a:prstGeom prst="rect">
            <a:avLst/>
          </a:prstGeom>
        </p:spPr>
      </p:pic>
      <p:pic>
        <p:nvPicPr>
          <p:cNvPr id="4" name="Picture 3" descr="camera download 10-27-2011 467.jpg"/>
          <p:cNvPicPr>
            <a:picLocks noChangeAspect="1"/>
          </p:cNvPicPr>
          <p:nvPr/>
        </p:nvPicPr>
        <p:blipFill>
          <a:blip r:embed="rId3" cstate="print"/>
          <a:stretch>
            <a:fillRect/>
          </a:stretch>
        </p:blipFill>
        <p:spPr>
          <a:xfrm>
            <a:off x="0" y="-304800"/>
            <a:ext cx="6096000" cy="4064000"/>
          </a:xfrm>
          <a:prstGeom prst="rect">
            <a:avLst/>
          </a:prstGeom>
        </p:spPr>
      </p:pic>
      <p:sp>
        <p:nvSpPr>
          <p:cNvPr id="5" name="TextBox 4"/>
          <p:cNvSpPr txBox="1"/>
          <p:nvPr/>
        </p:nvSpPr>
        <p:spPr>
          <a:xfrm>
            <a:off x="6248400" y="681335"/>
            <a:ext cx="2667000" cy="461665"/>
          </a:xfrm>
          <a:prstGeom prst="rect">
            <a:avLst/>
          </a:prstGeom>
          <a:noFill/>
        </p:spPr>
        <p:txBody>
          <a:bodyPr wrap="square" rtlCol="0">
            <a:spAutoFit/>
          </a:bodyPr>
          <a:lstStyle/>
          <a:p>
            <a:r>
              <a:rPr lang="en-US" sz="2400" b="1" dirty="0" smtClean="0"/>
              <a:t>Conference Room</a:t>
            </a:r>
            <a:endParaRPr lang="en-US" sz="2400" b="1" dirty="0"/>
          </a:p>
        </p:txBody>
      </p:sp>
      <p:sp>
        <p:nvSpPr>
          <p:cNvPr id="6" name="TextBox 5"/>
          <p:cNvSpPr txBox="1"/>
          <p:nvPr/>
        </p:nvSpPr>
        <p:spPr>
          <a:xfrm>
            <a:off x="762000" y="4038600"/>
            <a:ext cx="2514600" cy="461665"/>
          </a:xfrm>
          <a:prstGeom prst="rect">
            <a:avLst/>
          </a:prstGeom>
          <a:noFill/>
        </p:spPr>
        <p:txBody>
          <a:bodyPr wrap="square" rtlCol="0">
            <a:spAutoFit/>
          </a:bodyPr>
          <a:lstStyle/>
          <a:p>
            <a:r>
              <a:rPr lang="en-US" sz="2400" b="1" dirty="0" smtClean="0"/>
              <a:t>Work Room</a:t>
            </a:r>
            <a:endParaRPr lang="en-US" sz="2400" b="1" dirty="0"/>
          </a:p>
        </p:txBody>
      </p:sp>
      <p:sp>
        <p:nvSpPr>
          <p:cNvPr id="7" name="Right Arrow 6"/>
          <p:cNvSpPr/>
          <p:nvPr/>
        </p:nvSpPr>
        <p:spPr>
          <a:xfrm>
            <a:off x="914400" y="4419600"/>
            <a:ext cx="1524000" cy="6096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Left Arrow 7"/>
          <p:cNvSpPr/>
          <p:nvPr/>
        </p:nvSpPr>
        <p:spPr>
          <a:xfrm>
            <a:off x="6477000" y="1219200"/>
            <a:ext cx="1828800" cy="685800"/>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0" y="5105400"/>
            <a:ext cx="2743200" cy="1631216"/>
          </a:xfrm>
          <a:prstGeom prst="rect">
            <a:avLst/>
          </a:prstGeom>
          <a:noFill/>
        </p:spPr>
        <p:txBody>
          <a:bodyPr wrap="square" rtlCol="0">
            <a:spAutoFit/>
          </a:bodyPr>
          <a:lstStyle/>
          <a:p>
            <a:pPr algn="ctr"/>
            <a:r>
              <a:rPr lang="en-US" sz="2000" dirty="0" smtClean="0"/>
              <a:t>Both of these rooms have a front wall of windows, allowing clear sight lines into the media center.</a:t>
            </a:r>
            <a:endParaRPr lang="en-US"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a download 10-27-2011 465.jpg"/>
          <p:cNvPicPr>
            <a:picLocks noChangeAspect="1"/>
          </p:cNvPicPr>
          <p:nvPr/>
        </p:nvPicPr>
        <p:blipFill>
          <a:blip r:embed="rId2" cstate="print"/>
          <a:stretch>
            <a:fillRect/>
          </a:stretch>
        </p:blipFill>
        <p:spPr>
          <a:xfrm>
            <a:off x="0" y="-990600"/>
            <a:ext cx="9144000" cy="6096000"/>
          </a:xfrm>
          <a:prstGeom prst="rect">
            <a:avLst/>
          </a:prstGeom>
        </p:spPr>
      </p:pic>
      <p:sp>
        <p:nvSpPr>
          <p:cNvPr id="3" name="TextBox 2"/>
          <p:cNvSpPr txBox="1"/>
          <p:nvPr/>
        </p:nvSpPr>
        <p:spPr>
          <a:xfrm>
            <a:off x="76200" y="5305961"/>
            <a:ext cx="8915400" cy="1323439"/>
          </a:xfrm>
          <a:prstGeom prst="rect">
            <a:avLst/>
          </a:prstGeom>
          <a:noFill/>
        </p:spPr>
        <p:txBody>
          <a:bodyPr wrap="square" rtlCol="0">
            <a:spAutoFit/>
          </a:bodyPr>
          <a:lstStyle/>
          <a:p>
            <a:pPr algn="ctr"/>
            <a:r>
              <a:rPr lang="en-US" sz="2000" b="1" dirty="0" smtClean="0"/>
              <a:t>This is the view when checking out at the circulation desk.  The media specialist’s office can be seen in the background.  This office also has windows in the wall facing the media center, allowing the media specialist to monitor the room even while doing “desk work.”</a:t>
            </a:r>
            <a:endParaRPr lang="en-US" sz="20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8001000" cy="6309420"/>
          </a:xfrm>
          <a:prstGeom prst="rect">
            <a:avLst/>
          </a:prstGeom>
          <a:noFill/>
        </p:spPr>
        <p:txBody>
          <a:bodyPr wrap="square" rtlCol="0">
            <a:spAutoFit/>
          </a:bodyPr>
          <a:lstStyle/>
          <a:p>
            <a:pPr algn="ctr"/>
            <a:r>
              <a:rPr lang="en-US" sz="4400" dirty="0" smtClean="0"/>
              <a:t>Facility Use</a:t>
            </a:r>
            <a:endParaRPr lang="en-US" sz="3600" dirty="0" smtClean="0"/>
          </a:p>
          <a:p>
            <a:pPr>
              <a:buFont typeface="Arial" pitchFamily="34" charset="0"/>
              <a:buChar char="•"/>
            </a:pPr>
            <a:r>
              <a:rPr lang="en-US" sz="3600" dirty="0" smtClean="0"/>
              <a:t> Circulation</a:t>
            </a:r>
          </a:p>
          <a:p>
            <a:pPr>
              <a:buFont typeface="Arial" pitchFamily="34" charset="0"/>
              <a:buChar char="•"/>
            </a:pPr>
            <a:r>
              <a:rPr lang="en-US" sz="3600" dirty="0" smtClean="0"/>
              <a:t> Media Lessons</a:t>
            </a:r>
          </a:p>
          <a:p>
            <a:pPr>
              <a:buFont typeface="Arial" pitchFamily="34" charset="0"/>
              <a:buChar char="•"/>
            </a:pPr>
            <a:r>
              <a:rPr lang="en-US" sz="3600" dirty="0" smtClean="0"/>
              <a:t>Meetings</a:t>
            </a:r>
          </a:p>
          <a:p>
            <a:pPr>
              <a:buFont typeface="Arial" pitchFamily="34" charset="0"/>
              <a:buChar char="•"/>
            </a:pPr>
            <a:r>
              <a:rPr lang="en-US" sz="3600" dirty="0" smtClean="0"/>
              <a:t> Accelerated                                  </a:t>
            </a:r>
          </a:p>
          <a:p>
            <a:r>
              <a:rPr lang="en-US" sz="3600" dirty="0" smtClean="0"/>
              <a:t>  Reader</a:t>
            </a:r>
          </a:p>
          <a:p>
            <a:pPr>
              <a:buFont typeface="Arial" pitchFamily="34" charset="0"/>
              <a:buChar char="•"/>
            </a:pPr>
            <a:r>
              <a:rPr lang="en-US" sz="3600" dirty="0" smtClean="0"/>
              <a:t> Media Cast</a:t>
            </a:r>
          </a:p>
          <a:p>
            <a:pPr>
              <a:buFont typeface="Arial" pitchFamily="34" charset="0"/>
              <a:buChar char="•"/>
            </a:pPr>
            <a:r>
              <a:rPr lang="en-US" sz="3600" dirty="0" smtClean="0"/>
              <a:t> Computer Use</a:t>
            </a:r>
          </a:p>
          <a:p>
            <a:pPr>
              <a:buFont typeface="Arial" pitchFamily="34" charset="0"/>
              <a:buChar char="•"/>
            </a:pPr>
            <a:r>
              <a:rPr lang="en-US" sz="3600" dirty="0" smtClean="0"/>
              <a:t> Technology</a:t>
            </a:r>
          </a:p>
          <a:p>
            <a:r>
              <a:rPr lang="en-US" sz="3600" dirty="0" smtClean="0"/>
              <a:t>   Equipment</a:t>
            </a:r>
          </a:p>
          <a:p>
            <a:pPr>
              <a:buFont typeface="Arial" pitchFamily="34" charset="0"/>
              <a:buChar char="•"/>
            </a:pPr>
            <a:r>
              <a:rPr lang="en-US" sz="3600" dirty="0" smtClean="0"/>
              <a:t> Special Events</a:t>
            </a:r>
            <a:endParaRPr lang="en-US" sz="3600" dirty="0"/>
          </a:p>
        </p:txBody>
      </p:sp>
      <p:pic>
        <p:nvPicPr>
          <p:cNvPr id="3" name="Picture 2" descr="camera download 10-27-2011 472.jpg"/>
          <p:cNvPicPr>
            <a:picLocks noChangeAspect="1"/>
          </p:cNvPicPr>
          <p:nvPr/>
        </p:nvPicPr>
        <p:blipFill>
          <a:blip r:embed="rId2" cstate="print"/>
          <a:stretch>
            <a:fillRect/>
          </a:stretch>
        </p:blipFill>
        <p:spPr>
          <a:xfrm>
            <a:off x="3962400" y="2286000"/>
            <a:ext cx="6286500" cy="4572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8001000" cy="5201424"/>
          </a:xfrm>
          <a:prstGeom prst="rect">
            <a:avLst/>
          </a:prstGeom>
          <a:noFill/>
        </p:spPr>
        <p:txBody>
          <a:bodyPr wrap="square" rtlCol="0">
            <a:spAutoFit/>
          </a:bodyPr>
          <a:lstStyle/>
          <a:p>
            <a:pPr algn="ctr"/>
            <a:r>
              <a:rPr lang="en-US" sz="4400" dirty="0" smtClean="0"/>
              <a:t>Facility Use</a:t>
            </a:r>
            <a:endParaRPr lang="en-US" sz="3600" dirty="0" smtClean="0"/>
          </a:p>
          <a:p>
            <a:pPr>
              <a:buFont typeface="Arial" pitchFamily="34" charset="0"/>
              <a:buChar char="•"/>
            </a:pPr>
            <a:r>
              <a:rPr lang="en-US" sz="3600" dirty="0" smtClean="0"/>
              <a:t> Circulation – students are encouraged to visit the media center often as individuals or classes.</a:t>
            </a:r>
          </a:p>
          <a:p>
            <a:pPr>
              <a:buFont typeface="Arial" pitchFamily="34" charset="0"/>
              <a:buChar char="•"/>
            </a:pPr>
            <a:endParaRPr lang="en-US" sz="3600" dirty="0" smtClean="0"/>
          </a:p>
          <a:p>
            <a:pPr>
              <a:buFont typeface="Arial" pitchFamily="34" charset="0"/>
              <a:buChar char="•"/>
            </a:pPr>
            <a:r>
              <a:rPr lang="en-US" sz="3600" dirty="0" smtClean="0"/>
              <a:t> Media Classes – classes are offered for orientation at the beginning of each year and at the request of teachers throughout the year.</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8001000" cy="5201424"/>
          </a:xfrm>
          <a:prstGeom prst="rect">
            <a:avLst/>
          </a:prstGeom>
          <a:noFill/>
        </p:spPr>
        <p:txBody>
          <a:bodyPr wrap="square" rtlCol="0">
            <a:spAutoFit/>
          </a:bodyPr>
          <a:lstStyle/>
          <a:p>
            <a:pPr algn="ctr"/>
            <a:r>
              <a:rPr lang="en-US" sz="4400" dirty="0" smtClean="0"/>
              <a:t>Facility Use</a:t>
            </a:r>
            <a:endParaRPr lang="en-US" sz="3600" dirty="0" smtClean="0"/>
          </a:p>
          <a:p>
            <a:pPr>
              <a:buFont typeface="Arial" pitchFamily="34" charset="0"/>
              <a:buChar char="•"/>
            </a:pPr>
            <a:r>
              <a:rPr lang="en-US" sz="3600" dirty="0" smtClean="0"/>
              <a:t> Meetings – the media center is available during and after school for meetings that do not interfere with student/faculty access to the center</a:t>
            </a:r>
          </a:p>
          <a:p>
            <a:pPr>
              <a:buFont typeface="Arial" pitchFamily="34" charset="0"/>
              <a:buChar char="•"/>
            </a:pPr>
            <a:endParaRPr lang="en-US" sz="3600" dirty="0" smtClean="0"/>
          </a:p>
          <a:p>
            <a:pPr>
              <a:buFont typeface="Arial" pitchFamily="34" charset="0"/>
              <a:buChar char="•"/>
            </a:pPr>
            <a:r>
              <a:rPr lang="en-US" sz="3600" dirty="0" smtClean="0"/>
              <a:t> Accelerated Reader – computer access is provided for students to take AR tests.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8001000" cy="6309420"/>
          </a:xfrm>
          <a:prstGeom prst="rect">
            <a:avLst/>
          </a:prstGeom>
          <a:noFill/>
        </p:spPr>
        <p:txBody>
          <a:bodyPr wrap="square" rtlCol="0">
            <a:spAutoFit/>
          </a:bodyPr>
          <a:lstStyle/>
          <a:p>
            <a:pPr algn="ctr"/>
            <a:r>
              <a:rPr lang="en-US" sz="4400" dirty="0" smtClean="0"/>
              <a:t>Facility Use</a:t>
            </a:r>
            <a:endParaRPr lang="en-US" sz="3600" dirty="0" smtClean="0"/>
          </a:p>
          <a:p>
            <a:pPr>
              <a:buFont typeface="Arial" pitchFamily="34" charset="0"/>
              <a:buChar char="•"/>
            </a:pPr>
            <a:r>
              <a:rPr lang="en-US" sz="3600" dirty="0" smtClean="0"/>
              <a:t> Media Cast is utilized to provide teachers with easier access to video/audio resources</a:t>
            </a:r>
          </a:p>
          <a:p>
            <a:pPr>
              <a:buFont typeface="Arial" pitchFamily="34" charset="0"/>
              <a:buChar char="•"/>
            </a:pPr>
            <a:endParaRPr lang="en-US" sz="3600" dirty="0" smtClean="0"/>
          </a:p>
          <a:p>
            <a:pPr>
              <a:buFont typeface="Arial" pitchFamily="34" charset="0"/>
              <a:buChar char="•"/>
            </a:pPr>
            <a:r>
              <a:rPr lang="en-US" sz="3600" dirty="0" smtClean="0"/>
              <a:t> Computers are available for research, catalogue searches, etc.</a:t>
            </a:r>
          </a:p>
          <a:p>
            <a:pPr>
              <a:buFont typeface="Arial" pitchFamily="34" charset="0"/>
              <a:buChar char="•"/>
            </a:pPr>
            <a:endParaRPr lang="en-US" sz="3600" dirty="0" smtClean="0"/>
          </a:p>
          <a:p>
            <a:pPr>
              <a:buFont typeface="Arial" pitchFamily="34" charset="0"/>
              <a:buChar char="•"/>
            </a:pPr>
            <a:r>
              <a:rPr lang="en-US" sz="3600" dirty="0" smtClean="0"/>
              <a:t> Technology provided includes digital cameras, video cameras, and student response systems.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8001000" cy="6863417"/>
          </a:xfrm>
          <a:prstGeom prst="rect">
            <a:avLst/>
          </a:prstGeom>
          <a:noFill/>
        </p:spPr>
        <p:txBody>
          <a:bodyPr wrap="square" rtlCol="0">
            <a:spAutoFit/>
          </a:bodyPr>
          <a:lstStyle/>
          <a:p>
            <a:pPr algn="ctr"/>
            <a:r>
              <a:rPr lang="en-US" sz="4400" dirty="0" smtClean="0"/>
              <a:t>Facility Use</a:t>
            </a:r>
            <a:endParaRPr lang="en-US" sz="3600" dirty="0" smtClean="0"/>
          </a:p>
          <a:p>
            <a:pPr>
              <a:buFont typeface="Arial" pitchFamily="34" charset="0"/>
              <a:buChar char="•"/>
            </a:pPr>
            <a:r>
              <a:rPr lang="en-US" sz="3600" dirty="0" smtClean="0"/>
              <a:t> Technology provided includes digital cameras, video cameras, and student response systems.</a:t>
            </a:r>
          </a:p>
          <a:p>
            <a:pPr>
              <a:buFont typeface="Arial" pitchFamily="34" charset="0"/>
              <a:buChar char="•"/>
            </a:pPr>
            <a:endParaRPr lang="en-US" sz="3600" dirty="0" smtClean="0"/>
          </a:p>
          <a:p>
            <a:pPr>
              <a:buFont typeface="Arial" pitchFamily="34" charset="0"/>
              <a:buChar char="•"/>
            </a:pPr>
            <a:r>
              <a:rPr lang="en-US" sz="3600" dirty="0" smtClean="0"/>
              <a:t> Special events such as the book fair, cultural awareness displays, and guest visits are coordinated through the media center to enhance the school’s curriculum.</a:t>
            </a:r>
          </a:p>
          <a:p>
            <a:pPr>
              <a:buFont typeface="Arial" pitchFamily="34" charset="0"/>
              <a:buChar char="•"/>
            </a:pPr>
            <a:endParaRPr lang="en-US" sz="3600" dirty="0" smtClean="0"/>
          </a:p>
          <a:p>
            <a:pPr>
              <a:buFont typeface="Arial" pitchFamily="34" charset="0"/>
              <a:buChar char="•"/>
            </a:pPr>
            <a:endParaRPr lang="en-US" sz="36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28600"/>
            <a:ext cx="8001000" cy="6740307"/>
          </a:xfrm>
          <a:prstGeom prst="rect">
            <a:avLst/>
          </a:prstGeom>
          <a:noFill/>
        </p:spPr>
        <p:txBody>
          <a:bodyPr wrap="square" rtlCol="0">
            <a:spAutoFit/>
          </a:bodyPr>
          <a:lstStyle/>
          <a:p>
            <a:r>
              <a:rPr lang="en-US" dirty="0" smtClean="0"/>
              <a:t>Policies and Procedures</a:t>
            </a:r>
          </a:p>
          <a:p>
            <a:endParaRPr lang="en-US" dirty="0" smtClean="0"/>
          </a:p>
          <a:p>
            <a:r>
              <a:rPr lang="en-US" dirty="0" smtClean="0"/>
              <a:t>The media center is open from 7:30 each morning until 4:00 each afternoon.   </a:t>
            </a:r>
          </a:p>
          <a:p>
            <a:endParaRPr lang="en-US" dirty="0" smtClean="0"/>
          </a:p>
          <a:p>
            <a:r>
              <a:rPr lang="en-US" dirty="0" smtClean="0"/>
              <a:t>The media center provides services to all students and staff at PCES.  These services include: book check outs and returns, instruction in the use of the media center, video taping, leisure activities, and opportunities for independent reading.</a:t>
            </a:r>
          </a:p>
          <a:p>
            <a:endParaRPr lang="en-US" dirty="0" smtClean="0"/>
          </a:p>
          <a:p>
            <a:r>
              <a:rPr lang="en-US" dirty="0" smtClean="0"/>
              <a:t>Through the full implementation of flexible scheduling, the Media Center is accessible to students and faculty throughout each instructional day.</a:t>
            </a:r>
          </a:p>
          <a:p>
            <a:r>
              <a:rPr lang="en-US" dirty="0" smtClean="0"/>
              <a:t>Teachers use a plan book in the media center to sign up for instructional and book exchange visits based on student and teacher needs.  The frequency and duration of media center visits and the type of activity are determined by the objectives of the lesson.  It is the instructional need rather than a rigid schedule that determines use of the media center.  </a:t>
            </a:r>
          </a:p>
          <a:p>
            <a:endParaRPr lang="en-US" dirty="0" smtClean="0"/>
          </a:p>
          <a:p>
            <a:r>
              <a:rPr lang="en-US" dirty="0" smtClean="0"/>
              <a:t>Students are allowed to check out two books for a period of two weeks.  Books may be renewed if not in demand or on hold for another student.</a:t>
            </a:r>
          </a:p>
          <a:p>
            <a:endParaRPr lang="en-US" dirty="0" smtClean="0"/>
          </a:p>
          <a:p>
            <a:r>
              <a:rPr lang="en-US" dirty="0" smtClean="0"/>
              <a:t>The media center is available for extra-curricular events as long as they do not interfere with educational goals and patron access.</a:t>
            </a:r>
          </a:p>
          <a:p>
            <a:endParaRPr lang="en-US" dirty="0" smtClean="0"/>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1.bp.blogspot.com/-NM5Dsvm7s9k/TWWXn0M6J7I/AAAAAAAAAZo/RT0JuW1zmOs/s1600/survey+says.jpg"/>
          <p:cNvPicPr>
            <a:picLocks noChangeAspect="1" noChangeArrowheads="1"/>
          </p:cNvPicPr>
          <p:nvPr/>
        </p:nvPicPr>
        <p:blipFill>
          <a:blip r:embed="rId2"/>
          <a:srcRect/>
          <a:stretch>
            <a:fillRect/>
          </a:stretch>
        </p:blipFill>
        <p:spPr bwMode="auto">
          <a:xfrm>
            <a:off x="0" y="457200"/>
            <a:ext cx="9144000" cy="6400800"/>
          </a:xfrm>
          <a:prstGeom prst="rect">
            <a:avLst/>
          </a:prstGeom>
          <a:noFill/>
        </p:spPr>
      </p:pic>
      <p:sp>
        <p:nvSpPr>
          <p:cNvPr id="3" name="TextBox 2"/>
          <p:cNvSpPr txBox="1"/>
          <p:nvPr/>
        </p:nvSpPr>
        <p:spPr>
          <a:xfrm>
            <a:off x="2438400" y="0"/>
            <a:ext cx="4419600" cy="830997"/>
          </a:xfrm>
          <a:prstGeom prst="rect">
            <a:avLst/>
          </a:prstGeom>
          <a:noFill/>
        </p:spPr>
        <p:txBody>
          <a:bodyPr wrap="square" rtlCol="0">
            <a:spAutoFit/>
          </a:bodyPr>
          <a:lstStyle/>
          <a:p>
            <a:r>
              <a:rPr lang="en-US" sz="4800" b="1" dirty="0" smtClean="0">
                <a:solidFill>
                  <a:schemeClr val="accent1"/>
                </a:solidFill>
                <a:latin typeface="Bauhaus 93" pitchFamily="82" charset="0"/>
              </a:rPr>
              <a:t>Teacher</a:t>
            </a:r>
            <a:endParaRPr lang="en-US" sz="4800" b="1" dirty="0">
              <a:solidFill>
                <a:schemeClr val="accent1"/>
              </a:solidFill>
              <a:latin typeface="Bauhaus 93" pitchFamily="82"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803731"/>
            <a:ext cx="8458200" cy="5755422"/>
          </a:xfrm>
          <a:prstGeom prst="rect">
            <a:avLst/>
          </a:prstGeom>
          <a:noFill/>
        </p:spPr>
        <p:txBody>
          <a:bodyPr wrap="square" rtlCol="0">
            <a:spAutoFit/>
          </a:bodyPr>
          <a:lstStyle/>
          <a:p>
            <a:r>
              <a:rPr lang="en-US" sz="2400" dirty="0" smtClean="0"/>
              <a:t>Question 1. Is there anything specific that  you really DISLIKE about the media center?</a:t>
            </a:r>
          </a:p>
          <a:p>
            <a:endParaRPr lang="en-US" sz="2000" dirty="0" smtClean="0"/>
          </a:p>
          <a:p>
            <a:pPr>
              <a:buFont typeface="Arial" pitchFamily="34" charset="0"/>
              <a:buChar char="•"/>
            </a:pPr>
            <a:r>
              <a:rPr lang="en-US" sz="2000" dirty="0" smtClean="0"/>
              <a:t> The clutter.  I feel like there is a lot of “stuff” in the library!</a:t>
            </a:r>
          </a:p>
          <a:p>
            <a:pPr>
              <a:buFont typeface="Arial" pitchFamily="34" charset="0"/>
              <a:buChar char="•"/>
            </a:pPr>
            <a:r>
              <a:rPr lang="en-US" sz="2000" dirty="0" smtClean="0"/>
              <a:t> Lack of media classes</a:t>
            </a:r>
          </a:p>
          <a:p>
            <a:pPr>
              <a:buFont typeface="Arial" pitchFamily="34" charset="0"/>
              <a:buChar char="•"/>
            </a:pPr>
            <a:r>
              <a:rPr lang="en-US" sz="2000" dirty="0" smtClean="0"/>
              <a:t> no (this response given a total of 7times)</a:t>
            </a:r>
          </a:p>
          <a:p>
            <a:pPr>
              <a:buFont typeface="Arial" pitchFamily="34" charset="0"/>
              <a:buChar char="•"/>
            </a:pPr>
            <a:r>
              <a:rPr lang="en-US" sz="2000" dirty="0" smtClean="0"/>
              <a:t>It is used for too many things besides reading and research.  There are many classes held in the media center and therefore it seems crazy sometimes.  It is hard to tell if it is a classroom, media center, or “store.”</a:t>
            </a:r>
          </a:p>
          <a:p>
            <a:pPr>
              <a:buFont typeface="Arial" pitchFamily="34" charset="0"/>
              <a:buChar char="•"/>
            </a:pPr>
            <a:r>
              <a:rPr lang="en-US" sz="2000" dirty="0" smtClean="0"/>
              <a:t> No everything is great.</a:t>
            </a:r>
          </a:p>
          <a:p>
            <a:pPr>
              <a:buFont typeface="Arial" pitchFamily="34" charset="0"/>
              <a:buChar char="•"/>
            </a:pPr>
            <a:r>
              <a:rPr lang="en-US" sz="2000" dirty="0" smtClean="0"/>
              <a:t> I wish we had more class sets of novels to choose from for each grade level.</a:t>
            </a:r>
          </a:p>
          <a:p>
            <a:pPr>
              <a:buFont typeface="Arial" pitchFamily="34" charset="0"/>
              <a:buChar char="•"/>
            </a:pPr>
            <a:r>
              <a:rPr lang="en-US" sz="2000" dirty="0" smtClean="0"/>
              <a:t> I can’t think of anything at the moment.</a:t>
            </a:r>
          </a:p>
          <a:p>
            <a:pPr>
              <a:buFont typeface="Arial" pitchFamily="34" charset="0"/>
              <a:buChar char="•"/>
            </a:pPr>
            <a:r>
              <a:rPr lang="en-US" sz="2000" dirty="0" smtClean="0"/>
              <a:t> In the past several years it was the limited hours.  However, that has improved this year.</a:t>
            </a:r>
          </a:p>
          <a:p>
            <a:pPr>
              <a:buFont typeface="Arial" pitchFamily="34" charset="0"/>
              <a:buChar char="•"/>
            </a:pPr>
            <a:r>
              <a:rPr lang="en-US" sz="2000" dirty="0" smtClean="0"/>
              <a:t> Not that I can think of at the moment.</a:t>
            </a:r>
          </a:p>
          <a:p>
            <a:pPr>
              <a:buFont typeface="Arial" pitchFamily="34" charset="0"/>
              <a:buChar char="•"/>
            </a:pPr>
            <a:r>
              <a:rPr lang="en-US" sz="2000" dirty="0" smtClean="0"/>
              <a:t>no response given 4 times</a:t>
            </a:r>
          </a:p>
          <a:p>
            <a:pPr>
              <a:buFont typeface="Arial" pitchFamily="34" charset="0"/>
              <a:buChar char="•"/>
            </a:pPr>
            <a:r>
              <a:rPr lang="en-US" sz="2000" dirty="0" smtClean="0"/>
              <a:t> Books and materials are not (or were not) very organized and tend to be hard to find.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81000" y="138291"/>
            <a:ext cx="8610600" cy="6186309"/>
          </a:xfrm>
          <a:prstGeom prst="rect">
            <a:avLst/>
          </a:prstGeom>
          <a:noFill/>
        </p:spPr>
        <p:txBody>
          <a:bodyPr wrap="square" rtlCol="0">
            <a:spAutoFit/>
          </a:bodyPr>
          <a:lstStyle/>
          <a:p>
            <a:endParaRPr lang="en-US" sz="3600" dirty="0" smtClean="0"/>
          </a:p>
          <a:p>
            <a:pPr>
              <a:buBlip>
                <a:blip r:embed="rId2"/>
              </a:buBlip>
            </a:pPr>
            <a:r>
              <a:rPr lang="en-US" sz="3600" dirty="0" smtClean="0"/>
              <a:t>Opened in January of 2000, Pike County Elementary is a rural elementary school serving 785 third through fifth grade students.</a:t>
            </a:r>
          </a:p>
          <a:p>
            <a:pPr>
              <a:buBlip>
                <a:blip r:embed="rId2"/>
              </a:buBlip>
            </a:pPr>
            <a:r>
              <a:rPr lang="en-US" sz="3600" dirty="0"/>
              <a:t> </a:t>
            </a:r>
            <a:r>
              <a:rPr lang="en-US" sz="3600" dirty="0" smtClean="0"/>
              <a:t>Administration – Principal, ½ time Assistant Principal, Counselor, 2 Instructional Coaches (1 is full-time; 1 is ½ time).</a:t>
            </a:r>
          </a:p>
          <a:p>
            <a:pPr>
              <a:buBlip>
                <a:blip r:embed="rId2"/>
              </a:buBlip>
            </a:pPr>
            <a:r>
              <a:rPr lang="en-US" sz="3600" dirty="0"/>
              <a:t> </a:t>
            </a:r>
            <a:r>
              <a:rPr lang="en-US" sz="3600" dirty="0" smtClean="0"/>
              <a:t>Teachers – 3</a:t>
            </a:r>
            <a:r>
              <a:rPr lang="en-US" sz="3600" baseline="30000" dirty="0" smtClean="0"/>
              <a:t>rd</a:t>
            </a:r>
            <a:r>
              <a:rPr lang="en-US" sz="3600" dirty="0" smtClean="0"/>
              <a:t> Grade (13); 4</a:t>
            </a:r>
            <a:r>
              <a:rPr lang="en-US" sz="3600" baseline="30000" dirty="0" smtClean="0"/>
              <a:t>th</a:t>
            </a:r>
            <a:r>
              <a:rPr lang="en-US" sz="3600" dirty="0" smtClean="0"/>
              <a:t> Grade (8); 5</a:t>
            </a:r>
            <a:r>
              <a:rPr lang="en-US" sz="3600" baseline="30000" dirty="0" smtClean="0"/>
              <a:t>th</a:t>
            </a:r>
            <a:r>
              <a:rPr lang="en-US" sz="3600" dirty="0" smtClean="0"/>
              <a:t> Grade (9); Self-Contained SPED (2) </a:t>
            </a:r>
            <a:endParaRPr lang="en-US" sz="36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63000"/>
            <a:ext cx="8458200" cy="5816977"/>
          </a:xfrm>
          <a:prstGeom prst="rect">
            <a:avLst/>
          </a:prstGeom>
          <a:noFill/>
        </p:spPr>
        <p:txBody>
          <a:bodyPr wrap="square" rtlCol="0">
            <a:spAutoFit/>
          </a:bodyPr>
          <a:lstStyle/>
          <a:p>
            <a:r>
              <a:rPr lang="en-US" sz="2400" dirty="0" smtClean="0"/>
              <a:t>Question 1. Is there anything specific that  you really DISLIKE about the media center?</a:t>
            </a:r>
          </a:p>
          <a:p>
            <a:r>
              <a:rPr lang="en-US" sz="2400" dirty="0" smtClean="0"/>
              <a:t>     (continued)</a:t>
            </a:r>
          </a:p>
          <a:p>
            <a:endParaRPr lang="en-US" sz="2000" dirty="0" smtClean="0"/>
          </a:p>
          <a:p>
            <a:pPr>
              <a:buFont typeface="Arial" pitchFamily="34" charset="0"/>
              <a:buChar char="•"/>
            </a:pPr>
            <a:r>
              <a:rPr lang="en-US" sz="2000" dirty="0" smtClean="0"/>
              <a:t>I dislike it when the media center is used for other things than education, such as the Christmas store.</a:t>
            </a:r>
          </a:p>
          <a:p>
            <a:pPr>
              <a:buFont typeface="Arial" pitchFamily="34" charset="0"/>
              <a:buChar char="•"/>
            </a:pPr>
            <a:r>
              <a:rPr lang="en-US" sz="2000" dirty="0" smtClean="0"/>
              <a:t> I wish our curriculum allowed for a “story time” or a content lesson time facilitated by the media specialist.</a:t>
            </a:r>
          </a:p>
          <a:p>
            <a:pPr>
              <a:buFont typeface="Arial" pitchFamily="34" charset="0"/>
              <a:buChar char="•"/>
            </a:pPr>
            <a:r>
              <a:rPr lang="en-US" sz="2000" dirty="0" smtClean="0"/>
              <a:t> I feel sometimes that it is a little disorganized when looking for a specific book.</a:t>
            </a:r>
          </a:p>
          <a:p>
            <a:pPr>
              <a:buFont typeface="Arial" pitchFamily="34" charset="0"/>
              <a:buChar char="•"/>
            </a:pPr>
            <a:r>
              <a:rPr lang="en-US" sz="2000" dirty="0" smtClean="0"/>
              <a:t> The lack of assistance.</a:t>
            </a:r>
          </a:p>
          <a:p>
            <a:pPr>
              <a:buFont typeface="Arial" pitchFamily="34" charset="0"/>
              <a:buChar char="•"/>
            </a:pPr>
            <a:r>
              <a:rPr lang="en-US" sz="2000" dirty="0" smtClean="0"/>
              <a:t> The selection of books is not that great.  Most of them are torn and are not interesting to the students.  Also, the students with high </a:t>
            </a:r>
            <a:r>
              <a:rPr lang="en-US" sz="2000" dirty="0" err="1" smtClean="0"/>
              <a:t>Lexile</a:t>
            </a:r>
            <a:r>
              <a:rPr lang="en-US" sz="2000" dirty="0" smtClean="0"/>
              <a:t> scores don’t have a good selection to choose from.</a:t>
            </a:r>
          </a:p>
          <a:p>
            <a:pPr>
              <a:buFont typeface="Arial" pitchFamily="34" charset="0"/>
              <a:buChar char="•"/>
            </a:pPr>
            <a:r>
              <a:rPr lang="en-US" sz="2000" dirty="0" smtClean="0"/>
              <a:t> No, I do not feel there is anything I DISLIKE, HOWEVER, I feel the arrangement in the media center is student accessible and very appealing.</a:t>
            </a:r>
          </a:p>
          <a:p>
            <a:pPr>
              <a:buFont typeface="Arial" pitchFamily="34" charset="0"/>
              <a:buChar char="•"/>
            </a:pPr>
            <a:r>
              <a:rPr lang="en-US" sz="2000" dirty="0" smtClean="0"/>
              <a:t> Not at this time.</a:t>
            </a:r>
          </a:p>
          <a:p>
            <a:pPr>
              <a:buFont typeface="Arial" pitchFamily="34" charset="0"/>
              <a:buChar char="•"/>
            </a:pPr>
            <a:r>
              <a:rPr lang="en-US" sz="2000" dirty="0" smtClean="0"/>
              <a:t> Not yet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803731"/>
            <a:ext cx="8458200" cy="5447645"/>
          </a:xfrm>
          <a:prstGeom prst="rect">
            <a:avLst/>
          </a:prstGeom>
          <a:noFill/>
        </p:spPr>
        <p:txBody>
          <a:bodyPr wrap="square" rtlCol="0">
            <a:spAutoFit/>
          </a:bodyPr>
          <a:lstStyle/>
          <a:p>
            <a:r>
              <a:rPr lang="en-US" sz="2400" dirty="0" smtClean="0"/>
              <a:t>Question 2.  Is there anything specific that you really LIKE about the media center?</a:t>
            </a:r>
          </a:p>
          <a:p>
            <a:endParaRPr lang="en-US" sz="2000" dirty="0" smtClean="0"/>
          </a:p>
          <a:p>
            <a:pPr>
              <a:buFont typeface="Arial" pitchFamily="34" charset="0"/>
              <a:buChar char="•"/>
            </a:pPr>
            <a:r>
              <a:rPr lang="en-US" sz="2000" dirty="0" smtClean="0"/>
              <a:t> The smiling faces!</a:t>
            </a:r>
          </a:p>
          <a:p>
            <a:pPr>
              <a:buFont typeface="Arial" pitchFamily="34" charset="0"/>
              <a:buChar char="•"/>
            </a:pPr>
            <a:r>
              <a:rPr lang="en-US" sz="2000" dirty="0" smtClean="0"/>
              <a:t> Friendly staff</a:t>
            </a:r>
          </a:p>
          <a:p>
            <a:pPr>
              <a:buFont typeface="Arial" pitchFamily="34" charset="0"/>
              <a:buChar char="•"/>
            </a:pPr>
            <a:r>
              <a:rPr lang="en-US" sz="2000" dirty="0" smtClean="0"/>
              <a:t> Very helpful media specialist and assistant, open library policy</a:t>
            </a:r>
          </a:p>
          <a:p>
            <a:pPr>
              <a:buFont typeface="Arial" pitchFamily="34" charset="0"/>
              <a:buChar char="•"/>
            </a:pPr>
            <a:r>
              <a:rPr lang="en-US" sz="2000" dirty="0" smtClean="0"/>
              <a:t> The people are always friendly and always willing to help the teachers and the students.</a:t>
            </a:r>
          </a:p>
          <a:p>
            <a:pPr>
              <a:buFont typeface="Arial" pitchFamily="34" charset="0"/>
              <a:buChar char="•"/>
            </a:pPr>
            <a:r>
              <a:rPr lang="en-US" sz="2000" dirty="0" smtClean="0"/>
              <a:t> Resources – being able to look and find resources without having to go to a teacher store and spend personal funds!</a:t>
            </a:r>
          </a:p>
          <a:p>
            <a:pPr>
              <a:buFont typeface="Arial" pitchFamily="34" charset="0"/>
              <a:buChar char="•"/>
            </a:pPr>
            <a:r>
              <a:rPr lang="en-US" sz="2000" dirty="0" smtClean="0"/>
              <a:t> I like the way it’s organized now.</a:t>
            </a:r>
          </a:p>
          <a:p>
            <a:pPr>
              <a:buFont typeface="Arial" pitchFamily="34" charset="0"/>
              <a:buChar char="•"/>
            </a:pPr>
            <a:r>
              <a:rPr lang="en-US" sz="2000" dirty="0" smtClean="0"/>
              <a:t> It has books and the media specialist is very kind and helpful.</a:t>
            </a:r>
          </a:p>
          <a:p>
            <a:pPr>
              <a:buFont typeface="Arial" pitchFamily="34" charset="0"/>
              <a:buChar char="•"/>
            </a:pPr>
            <a:r>
              <a:rPr lang="en-US" sz="2000" dirty="0" smtClean="0"/>
              <a:t> Warm friendly environment for students and staff.</a:t>
            </a:r>
          </a:p>
          <a:p>
            <a:pPr>
              <a:buFont typeface="Arial" pitchFamily="34" charset="0"/>
              <a:buChar char="•"/>
            </a:pPr>
            <a:r>
              <a:rPr lang="en-US" sz="2000" dirty="0" smtClean="0"/>
              <a:t> I like that we have so much more of a variety of narrative and informational books for the kids to check out than we used to.</a:t>
            </a:r>
          </a:p>
          <a:p>
            <a:pPr>
              <a:buFont typeface="Arial" pitchFamily="34" charset="0"/>
              <a:buChar char="•"/>
            </a:pPr>
            <a:r>
              <a:rPr lang="en-US" sz="2000" dirty="0" smtClean="0"/>
              <a:t> I like being able to request an item, books, etc. and can count on it being ready the next day.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533400"/>
            <a:ext cx="8458200" cy="5816977"/>
          </a:xfrm>
          <a:prstGeom prst="rect">
            <a:avLst/>
          </a:prstGeom>
          <a:noFill/>
        </p:spPr>
        <p:txBody>
          <a:bodyPr wrap="square" rtlCol="0">
            <a:spAutoFit/>
          </a:bodyPr>
          <a:lstStyle/>
          <a:p>
            <a:r>
              <a:rPr lang="en-US" sz="2400" dirty="0" smtClean="0"/>
              <a:t>Question 2.  Is there anything specific that you really LIKE about the media center?</a:t>
            </a:r>
          </a:p>
          <a:p>
            <a:r>
              <a:rPr lang="en-US" sz="2400" dirty="0" smtClean="0"/>
              <a:t>(continued)</a:t>
            </a:r>
          </a:p>
          <a:p>
            <a:endParaRPr lang="en-US" sz="2000" dirty="0" smtClean="0"/>
          </a:p>
          <a:p>
            <a:pPr>
              <a:buFont typeface="Arial" pitchFamily="34" charset="0"/>
              <a:buChar char="•"/>
            </a:pPr>
            <a:r>
              <a:rPr lang="en-US" sz="2000" dirty="0" smtClean="0"/>
              <a:t> More accessible hours for students and teachers</a:t>
            </a:r>
            <a:r>
              <a:rPr lang="en-US" sz="2000" dirty="0" smtClean="0">
                <a:sym typeface="Wingdings" pitchFamily="2" charset="2"/>
              </a:rPr>
              <a:t></a:t>
            </a:r>
          </a:p>
          <a:p>
            <a:pPr>
              <a:buFont typeface="Arial" pitchFamily="34" charset="0"/>
              <a:buChar char="•"/>
            </a:pPr>
            <a:r>
              <a:rPr lang="en-US" sz="2000" dirty="0" smtClean="0">
                <a:sym typeface="Wingdings" pitchFamily="2" charset="2"/>
              </a:rPr>
              <a:t> I like the organization and all of the HARD work that Mrs. Zellner and Mrs. Peaden do!</a:t>
            </a:r>
          </a:p>
          <a:p>
            <a:pPr>
              <a:buFont typeface="Arial" pitchFamily="34" charset="0"/>
              <a:buChar char="•"/>
            </a:pPr>
            <a:r>
              <a:rPr lang="en-US" sz="2000" dirty="0" smtClean="0">
                <a:sym typeface="Wingdings" pitchFamily="2" charset="2"/>
              </a:rPr>
              <a:t> The organization, the friendly help</a:t>
            </a:r>
          </a:p>
          <a:p>
            <a:pPr>
              <a:buFont typeface="Arial" pitchFamily="34" charset="0"/>
              <a:buChar char="•"/>
            </a:pPr>
            <a:r>
              <a:rPr lang="en-US" sz="2000" dirty="0" smtClean="0">
                <a:sym typeface="Wingdings" pitchFamily="2" charset="2"/>
              </a:rPr>
              <a:t> No Response given 3 times</a:t>
            </a:r>
          </a:p>
          <a:p>
            <a:pPr>
              <a:buFont typeface="Arial" pitchFamily="34" charset="0"/>
              <a:buChar char="•"/>
            </a:pPr>
            <a:r>
              <a:rPr lang="en-US" sz="2000" dirty="0" smtClean="0">
                <a:sym typeface="Wingdings" pitchFamily="2" charset="2"/>
              </a:rPr>
              <a:t> I like the way is arranged for the teachers and students to find things easily.  I like the recourses being grouped by subjects.</a:t>
            </a:r>
          </a:p>
          <a:p>
            <a:pPr>
              <a:buFont typeface="Arial" pitchFamily="34" charset="0"/>
              <a:buChar char="•"/>
            </a:pPr>
            <a:r>
              <a:rPr lang="en-US" sz="2000" dirty="0" smtClean="0">
                <a:sym typeface="Wingdings" pitchFamily="2" charset="2"/>
              </a:rPr>
              <a:t> The wonderful friendly helpfulness and the sweet spirit that is present in the library.  Both students and teachers are always welcome there.</a:t>
            </a:r>
          </a:p>
          <a:p>
            <a:pPr>
              <a:buFont typeface="Arial" pitchFamily="34" charset="0"/>
              <a:buChar char="•"/>
            </a:pPr>
            <a:r>
              <a:rPr lang="en-US" sz="2000" dirty="0" smtClean="0">
                <a:sym typeface="Wingdings" pitchFamily="2" charset="2"/>
              </a:rPr>
              <a:t> I like that it is a useful tool that can be used for research for the kids.</a:t>
            </a:r>
          </a:p>
          <a:p>
            <a:pPr>
              <a:buFont typeface="Arial" pitchFamily="34" charset="0"/>
              <a:buChar char="•"/>
            </a:pPr>
            <a:r>
              <a:rPr lang="en-US" sz="2000" dirty="0" smtClean="0">
                <a:sym typeface="Wingdings" pitchFamily="2" charset="2"/>
              </a:rPr>
              <a:t> I like that the Librarian and Assistant are willing to help you with whatever problem you have, like finding a book or supplies to do something in the classroom.</a:t>
            </a:r>
          </a:p>
          <a:p>
            <a:pPr>
              <a:buFont typeface="Arial" pitchFamily="34" charset="0"/>
              <a:buChar char="•"/>
            </a:pPr>
            <a:r>
              <a:rPr lang="en-US" sz="2000" dirty="0" smtClean="0">
                <a:sym typeface="Wingdings" pitchFamily="2" charset="2"/>
              </a:rPr>
              <a:t> Organization!!  Labeled areas</a:t>
            </a:r>
            <a:endParaRPr lang="en-US" sz="2000"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533400"/>
            <a:ext cx="8458200" cy="5509200"/>
          </a:xfrm>
          <a:prstGeom prst="rect">
            <a:avLst/>
          </a:prstGeom>
          <a:noFill/>
        </p:spPr>
        <p:txBody>
          <a:bodyPr wrap="square" rtlCol="0">
            <a:spAutoFit/>
          </a:bodyPr>
          <a:lstStyle/>
          <a:p>
            <a:r>
              <a:rPr lang="en-US" sz="2400" dirty="0" smtClean="0"/>
              <a:t>Question 2.  Is there anything specific that you really LIKE about the media center?</a:t>
            </a:r>
          </a:p>
          <a:p>
            <a:r>
              <a:rPr lang="en-US" sz="2400" dirty="0" smtClean="0"/>
              <a:t>(continued)</a:t>
            </a:r>
          </a:p>
          <a:p>
            <a:endParaRPr lang="en-US" sz="2000" dirty="0" smtClean="0"/>
          </a:p>
          <a:p>
            <a:pPr>
              <a:buFont typeface="Arial" pitchFamily="34" charset="0"/>
              <a:buChar char="•"/>
            </a:pPr>
            <a:r>
              <a:rPr lang="en-US" sz="2000" dirty="0" smtClean="0"/>
              <a:t> The atmosphere is very student friendly.  My staff and myself have recently discussed how welcomed we feel when we visit the media center.</a:t>
            </a:r>
          </a:p>
          <a:p>
            <a:pPr>
              <a:buFont typeface="Arial" pitchFamily="34" charset="0"/>
              <a:buChar char="•"/>
            </a:pPr>
            <a:r>
              <a:rPr lang="en-US" sz="2000" dirty="0" smtClean="0"/>
              <a:t> The new look is great, and the communications with teachers is great.</a:t>
            </a:r>
          </a:p>
          <a:p>
            <a:pPr>
              <a:buFont typeface="Arial" pitchFamily="34" charset="0"/>
              <a:buChar char="•"/>
            </a:pPr>
            <a:r>
              <a:rPr lang="en-US" sz="2000" dirty="0" smtClean="0"/>
              <a:t> I like the openness of the floor plan and students feel comfortable moving throughout the room.</a:t>
            </a:r>
          </a:p>
          <a:p>
            <a:pPr>
              <a:buFont typeface="Arial" pitchFamily="34" charset="0"/>
              <a:buChar char="•"/>
            </a:pPr>
            <a:r>
              <a:rPr lang="en-US" sz="2000" dirty="0" smtClean="0"/>
              <a:t> I love the bench that the kids can sit on, the round table that is beside the coffee is a wonderful addition and the way the books are arranged is really done nicely.</a:t>
            </a:r>
          </a:p>
          <a:p>
            <a:pPr>
              <a:buFont typeface="Arial" pitchFamily="34" charset="0"/>
              <a:buChar char="•"/>
            </a:pPr>
            <a:r>
              <a:rPr lang="en-US" sz="2000" dirty="0" smtClean="0"/>
              <a:t> There are numerous tools that we can use but it is unorganized and difficult to find.</a:t>
            </a:r>
          </a:p>
          <a:p>
            <a:pPr>
              <a:buFont typeface="Arial" pitchFamily="34" charset="0"/>
              <a:buChar char="•"/>
            </a:pPr>
            <a:r>
              <a:rPr lang="en-US" sz="2000" dirty="0" smtClean="0"/>
              <a:t> THAT WE OFFICIALLY HAVE A MEDIA SPECIALIST!!! HOORAY I’M SO EXCITED</a:t>
            </a:r>
          </a:p>
          <a:p>
            <a:endParaRPr lang="en-US" sz="2000"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09600"/>
            <a:ext cx="8458200" cy="5755422"/>
          </a:xfrm>
          <a:prstGeom prst="rect">
            <a:avLst/>
          </a:prstGeom>
          <a:noFill/>
        </p:spPr>
        <p:txBody>
          <a:bodyPr wrap="square" rtlCol="0">
            <a:spAutoFit/>
          </a:bodyPr>
          <a:lstStyle/>
          <a:p>
            <a:r>
              <a:rPr lang="en-US" sz="2400" dirty="0" smtClean="0"/>
              <a:t>Question 3.  Are there any specific books or magazines you would like to see in the Media Center?</a:t>
            </a:r>
          </a:p>
          <a:p>
            <a:endParaRPr lang="en-US" sz="2000" dirty="0" smtClean="0"/>
          </a:p>
          <a:p>
            <a:pPr>
              <a:buFont typeface="Arial" pitchFamily="34" charset="0"/>
              <a:buChar char="•"/>
            </a:pPr>
            <a:r>
              <a:rPr lang="en-US" sz="2000" dirty="0" smtClean="0"/>
              <a:t> No Response given 5 times</a:t>
            </a:r>
          </a:p>
          <a:p>
            <a:pPr>
              <a:buFont typeface="Arial" pitchFamily="34" charset="0"/>
              <a:buChar char="•"/>
            </a:pPr>
            <a:r>
              <a:rPr lang="en-US" sz="2000" dirty="0" smtClean="0"/>
              <a:t> No (response given 3 times)</a:t>
            </a:r>
          </a:p>
          <a:p>
            <a:pPr>
              <a:buFont typeface="Arial" pitchFamily="34" charset="0"/>
              <a:buChar char="•"/>
            </a:pPr>
            <a:r>
              <a:rPr lang="en-US" sz="2000" dirty="0" smtClean="0"/>
              <a:t> Can’t think of any</a:t>
            </a:r>
          </a:p>
          <a:p>
            <a:pPr>
              <a:buFont typeface="Arial" pitchFamily="34" charset="0"/>
              <a:buChar char="•"/>
            </a:pPr>
            <a:r>
              <a:rPr lang="en-US" sz="2000" dirty="0" smtClean="0"/>
              <a:t> The cross connection coach books that will help tie the GPS to the CC roll out</a:t>
            </a:r>
          </a:p>
          <a:p>
            <a:pPr>
              <a:buFont typeface="Arial" pitchFamily="34" charset="0"/>
              <a:buChar char="•"/>
            </a:pPr>
            <a:r>
              <a:rPr lang="en-US" sz="2000" dirty="0" smtClean="0"/>
              <a:t> Anything that will interest boys</a:t>
            </a:r>
          </a:p>
          <a:p>
            <a:pPr>
              <a:buFont typeface="Arial" pitchFamily="34" charset="0"/>
              <a:buChar char="•"/>
            </a:pPr>
            <a:r>
              <a:rPr lang="en-US" sz="2000" dirty="0" smtClean="0"/>
              <a:t> Not really</a:t>
            </a:r>
          </a:p>
          <a:p>
            <a:pPr>
              <a:buFont typeface="Arial" pitchFamily="34" charset="0"/>
              <a:buChar char="•"/>
            </a:pPr>
            <a:r>
              <a:rPr lang="en-US" sz="2000" dirty="0" smtClean="0"/>
              <a:t> What we have is good I think.</a:t>
            </a:r>
          </a:p>
          <a:p>
            <a:pPr>
              <a:buFont typeface="Arial" pitchFamily="34" charset="0"/>
              <a:buChar char="•"/>
            </a:pPr>
            <a:r>
              <a:rPr lang="en-US" sz="2000" dirty="0" smtClean="0"/>
              <a:t> I can’t think of any????</a:t>
            </a:r>
          </a:p>
          <a:p>
            <a:pPr>
              <a:buFont typeface="Arial" pitchFamily="34" charset="0"/>
              <a:buChar char="•"/>
            </a:pPr>
            <a:r>
              <a:rPr lang="en-US" sz="2000" dirty="0" smtClean="0"/>
              <a:t> Some lower level books (0.5-1.5) that have topics that don’t seem so babyish for these really low readers.</a:t>
            </a:r>
          </a:p>
          <a:p>
            <a:pPr>
              <a:buFont typeface="Arial" pitchFamily="34" charset="0"/>
              <a:buChar char="•"/>
            </a:pPr>
            <a:r>
              <a:rPr lang="en-US" sz="2000" dirty="0" smtClean="0"/>
              <a:t> Mailbox Magazines for primary teachers would benefit third grade teachers.  The intermediate level that we currently receive is geared to 4</a:t>
            </a:r>
            <a:r>
              <a:rPr lang="en-US" sz="2000" baseline="30000" dirty="0" smtClean="0"/>
              <a:t>th</a:t>
            </a:r>
            <a:r>
              <a:rPr lang="en-US" sz="2000" dirty="0" smtClean="0"/>
              <a:t>  and 5</a:t>
            </a:r>
            <a:r>
              <a:rPr lang="en-US" sz="2000" baseline="30000" dirty="0" smtClean="0"/>
              <a:t>th</a:t>
            </a:r>
            <a:r>
              <a:rPr lang="en-US" sz="2000" dirty="0" smtClean="0"/>
              <a:t> grade and often the tasks are too difficult for 3</a:t>
            </a:r>
            <a:r>
              <a:rPr lang="en-US" sz="2000" baseline="30000" dirty="0" smtClean="0"/>
              <a:t>rd</a:t>
            </a:r>
            <a:r>
              <a:rPr lang="en-US" sz="2000" dirty="0" smtClean="0"/>
              <a:t> grade to utilize readily.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09600"/>
            <a:ext cx="8610600" cy="5816977"/>
          </a:xfrm>
          <a:prstGeom prst="rect">
            <a:avLst/>
          </a:prstGeom>
          <a:noFill/>
        </p:spPr>
        <p:txBody>
          <a:bodyPr wrap="square" rtlCol="0">
            <a:spAutoFit/>
          </a:bodyPr>
          <a:lstStyle/>
          <a:p>
            <a:r>
              <a:rPr lang="en-US" sz="2400" dirty="0" smtClean="0"/>
              <a:t>Question 3.  Are there any specific books or magazines you would like to see in the Media Center?</a:t>
            </a:r>
          </a:p>
          <a:p>
            <a:r>
              <a:rPr lang="en-US" sz="2400" dirty="0" smtClean="0"/>
              <a:t>(continued)</a:t>
            </a:r>
          </a:p>
          <a:p>
            <a:endParaRPr lang="en-US" sz="2000" dirty="0" smtClean="0"/>
          </a:p>
          <a:p>
            <a:pPr>
              <a:buFont typeface="Arial" pitchFamily="34" charset="0"/>
              <a:buChar char="•"/>
            </a:pPr>
            <a:r>
              <a:rPr lang="en-US" sz="2000" dirty="0" smtClean="0"/>
              <a:t> Not too sure at the moment.</a:t>
            </a:r>
          </a:p>
          <a:p>
            <a:pPr>
              <a:buFont typeface="Arial" pitchFamily="34" charset="0"/>
              <a:buChar char="•"/>
            </a:pPr>
            <a:r>
              <a:rPr lang="en-US" sz="2000" dirty="0" smtClean="0"/>
              <a:t> More history books on elementary level that cover specific time periods in history for students to use for research and reports such as the Civil War, the Great Depression, World War I and II, etc.</a:t>
            </a:r>
          </a:p>
          <a:p>
            <a:pPr>
              <a:buFont typeface="Arial" pitchFamily="34" charset="0"/>
              <a:buChar char="•"/>
            </a:pPr>
            <a:r>
              <a:rPr lang="en-US" sz="2000" dirty="0" smtClean="0"/>
              <a:t> It would be nice if there was a reading room or area with books strictly for the teachers with both educational magazines and “fun” easy read things.  Maybe a book club with second hand books…</a:t>
            </a:r>
          </a:p>
          <a:p>
            <a:pPr>
              <a:buFont typeface="Arial" pitchFamily="34" charset="0"/>
              <a:buChar char="•"/>
            </a:pPr>
            <a:r>
              <a:rPr lang="en-US" sz="2000" dirty="0" smtClean="0"/>
              <a:t> Not specifically.  I think that newer books interest the children more.</a:t>
            </a:r>
          </a:p>
          <a:p>
            <a:pPr>
              <a:buFont typeface="Arial" pitchFamily="34" charset="0"/>
              <a:buChar char="•"/>
            </a:pPr>
            <a:r>
              <a:rPr lang="en-US" sz="2000" dirty="0" smtClean="0"/>
              <a:t> None</a:t>
            </a:r>
          </a:p>
          <a:p>
            <a:pPr>
              <a:buFont typeface="Arial" pitchFamily="34" charset="0"/>
              <a:buChar char="•"/>
            </a:pPr>
            <a:r>
              <a:rPr lang="en-US" sz="2000" dirty="0" smtClean="0"/>
              <a:t> U.S. Weekly, people &amp; Star!! (just kidding)</a:t>
            </a:r>
          </a:p>
          <a:p>
            <a:pPr>
              <a:buFont typeface="Arial" pitchFamily="34" charset="0"/>
              <a:buChar char="•"/>
            </a:pPr>
            <a:r>
              <a:rPr lang="en-US" sz="2000" dirty="0" smtClean="0"/>
              <a:t> There is a good variety of books on the level that my students need, however, it would benefit them to have some new titles to select from.</a:t>
            </a:r>
          </a:p>
          <a:p>
            <a:pPr>
              <a:buFont typeface="Arial" pitchFamily="34" charset="0"/>
              <a:buChar char="•"/>
            </a:pPr>
            <a:r>
              <a:rPr lang="en-US" sz="2000" dirty="0" smtClean="0"/>
              <a:t> Anything that interests boys…like the new Discovery magazines in the MC </a:t>
            </a:r>
            <a:r>
              <a:rPr lang="en-US" sz="2000" dirty="0" smtClean="0">
                <a:sym typeface="Wingdings" pitchFamily="2" charset="2"/>
              </a:rPr>
              <a:t></a:t>
            </a:r>
          </a:p>
          <a:p>
            <a:pPr>
              <a:buFont typeface="Arial" pitchFamily="34" charset="0"/>
              <a:buChar char="•"/>
            </a:pPr>
            <a:r>
              <a:rPr lang="en-US" sz="2000" dirty="0" smtClean="0">
                <a:sym typeface="Wingdings" pitchFamily="2" charset="2"/>
              </a:rPr>
              <a:t> Honestly, I have never looked to see what is available.</a:t>
            </a:r>
            <a:endParaRPr lang="en-US" sz="20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09600"/>
            <a:ext cx="8610600" cy="3046988"/>
          </a:xfrm>
          <a:prstGeom prst="rect">
            <a:avLst/>
          </a:prstGeom>
          <a:noFill/>
        </p:spPr>
        <p:txBody>
          <a:bodyPr wrap="square" rtlCol="0">
            <a:spAutoFit/>
          </a:bodyPr>
          <a:lstStyle/>
          <a:p>
            <a:r>
              <a:rPr lang="en-US" sz="2400" dirty="0" smtClean="0"/>
              <a:t>Question 3.  Are there any specific books or magazines you would like to see in the Media Center?</a:t>
            </a:r>
          </a:p>
          <a:p>
            <a:r>
              <a:rPr lang="en-US" sz="2400" dirty="0" smtClean="0"/>
              <a:t>(continued)</a:t>
            </a:r>
          </a:p>
          <a:p>
            <a:endParaRPr lang="en-US" sz="2000" dirty="0" smtClean="0"/>
          </a:p>
          <a:p>
            <a:pPr>
              <a:buFont typeface="Arial" pitchFamily="34" charset="0"/>
              <a:buChar char="•"/>
            </a:pPr>
            <a:r>
              <a:rPr lang="en-US" sz="2000" dirty="0" smtClean="0"/>
              <a:t> I do enjoy looking through the Mailbox magazines to get ideas.</a:t>
            </a:r>
          </a:p>
          <a:p>
            <a:pPr>
              <a:buFont typeface="Arial" pitchFamily="34" charset="0"/>
              <a:buChar char="•"/>
            </a:pPr>
            <a:r>
              <a:rPr lang="en-US" sz="2000" dirty="0" smtClean="0"/>
              <a:t> Mailbox or any others that will give us ideas</a:t>
            </a:r>
          </a:p>
          <a:p>
            <a:pPr>
              <a:buFont typeface="Arial" pitchFamily="34" charset="0"/>
              <a:buChar char="•"/>
            </a:pPr>
            <a:r>
              <a:rPr lang="en-US" sz="2000" dirty="0" smtClean="0"/>
              <a:t> I would like to see more “boys” books and magazines like outdoors (hunting, fishing, camping), cars, and how to build “stuff.”</a:t>
            </a:r>
          </a:p>
          <a:p>
            <a:endParaRPr lang="en-US" sz="20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09600"/>
            <a:ext cx="8458200" cy="5386090"/>
          </a:xfrm>
          <a:prstGeom prst="rect">
            <a:avLst/>
          </a:prstGeom>
          <a:noFill/>
        </p:spPr>
        <p:txBody>
          <a:bodyPr wrap="square" rtlCol="0">
            <a:spAutoFit/>
          </a:bodyPr>
          <a:lstStyle/>
          <a:p>
            <a:r>
              <a:rPr lang="en-US" sz="2400" dirty="0" smtClean="0"/>
              <a:t>Question 4.  What can the Media Center do to help you?</a:t>
            </a:r>
          </a:p>
          <a:p>
            <a:endParaRPr lang="en-US" sz="2000" dirty="0" smtClean="0"/>
          </a:p>
          <a:p>
            <a:pPr>
              <a:buFont typeface="Arial" pitchFamily="34" charset="0"/>
              <a:buChar char="•"/>
            </a:pPr>
            <a:r>
              <a:rPr lang="en-US" sz="2000" dirty="0" smtClean="0"/>
              <a:t> No Response given 6 times</a:t>
            </a:r>
          </a:p>
          <a:p>
            <a:pPr>
              <a:buFont typeface="Arial" pitchFamily="34" charset="0"/>
              <a:buChar char="•"/>
            </a:pPr>
            <a:r>
              <a:rPr lang="en-US" sz="2000" dirty="0" smtClean="0"/>
              <a:t> N/A</a:t>
            </a:r>
          </a:p>
          <a:p>
            <a:pPr>
              <a:buFont typeface="Arial" pitchFamily="34" charset="0"/>
              <a:buChar char="•"/>
            </a:pPr>
            <a:r>
              <a:rPr lang="en-US" sz="2000" dirty="0" smtClean="0"/>
              <a:t> Already very satisfied</a:t>
            </a:r>
          </a:p>
          <a:p>
            <a:pPr>
              <a:buFont typeface="Arial" pitchFamily="34" charset="0"/>
              <a:buChar char="•"/>
            </a:pPr>
            <a:r>
              <a:rPr lang="en-US" sz="2000" dirty="0" smtClean="0"/>
              <a:t>They are always willing to help, I cannot think of anything that I would like for them to do that they do not already do for me.</a:t>
            </a:r>
          </a:p>
          <a:p>
            <a:pPr>
              <a:buFont typeface="Arial" pitchFamily="34" charset="0"/>
              <a:buChar char="•"/>
            </a:pPr>
            <a:r>
              <a:rPr lang="en-US" sz="2000" dirty="0" smtClean="0"/>
              <a:t> Just stay as friendly as you guys are right now!  There was a time that going to the media center was scary because you never knew what you might check out!!!!</a:t>
            </a:r>
          </a:p>
          <a:p>
            <a:pPr>
              <a:buFont typeface="Arial" pitchFamily="34" charset="0"/>
              <a:buChar char="•"/>
            </a:pPr>
            <a:r>
              <a:rPr lang="en-US" sz="2000" dirty="0" smtClean="0"/>
              <a:t> I like the tech tips.</a:t>
            </a:r>
          </a:p>
          <a:p>
            <a:pPr>
              <a:buFont typeface="Arial" pitchFamily="34" charset="0"/>
              <a:buChar char="•"/>
            </a:pPr>
            <a:r>
              <a:rPr lang="en-US" sz="2000" dirty="0" smtClean="0"/>
              <a:t> Nothing at this time</a:t>
            </a:r>
          </a:p>
          <a:p>
            <a:pPr>
              <a:buFont typeface="Arial" pitchFamily="34" charset="0"/>
              <a:buChar char="•"/>
            </a:pPr>
            <a:r>
              <a:rPr lang="en-US" sz="2000" dirty="0" smtClean="0"/>
              <a:t> Continue to keep the doors open for business throughout the year.</a:t>
            </a:r>
          </a:p>
          <a:p>
            <a:pPr>
              <a:buFont typeface="Arial" pitchFamily="34" charset="0"/>
              <a:buChar char="•"/>
            </a:pPr>
            <a:r>
              <a:rPr lang="en-US" sz="2000" dirty="0" smtClean="0"/>
              <a:t> It would be great if we could regulate what </a:t>
            </a:r>
            <a:r>
              <a:rPr lang="en-US" sz="2000" dirty="0" err="1" smtClean="0"/>
              <a:t>Lexile</a:t>
            </a:r>
            <a:r>
              <a:rPr lang="en-US" sz="2000" dirty="0" smtClean="0"/>
              <a:t> kids checked out their books on…maybe something in the computer that would notify you if they were over or under a specified level</a:t>
            </a:r>
          </a:p>
          <a:p>
            <a:pPr>
              <a:buFont typeface="Arial" pitchFamily="34" charset="0"/>
              <a:buChar char="•"/>
            </a:pPr>
            <a:r>
              <a:rPr lang="en-US" sz="2000" dirty="0" smtClean="0"/>
              <a:t>Just keep up the good work.</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09600"/>
            <a:ext cx="8458200" cy="4524315"/>
          </a:xfrm>
          <a:prstGeom prst="rect">
            <a:avLst/>
          </a:prstGeom>
          <a:noFill/>
        </p:spPr>
        <p:txBody>
          <a:bodyPr wrap="square" rtlCol="0">
            <a:spAutoFit/>
          </a:bodyPr>
          <a:lstStyle/>
          <a:p>
            <a:r>
              <a:rPr lang="en-US" sz="2400" dirty="0" smtClean="0"/>
              <a:t>Question 4.  What can the Media Center do to help you?</a:t>
            </a:r>
          </a:p>
          <a:p>
            <a:r>
              <a:rPr lang="en-US" sz="2400" dirty="0" smtClean="0"/>
              <a:t>(continued)</a:t>
            </a:r>
          </a:p>
          <a:p>
            <a:endParaRPr lang="en-US" sz="2000" dirty="0" smtClean="0"/>
          </a:p>
          <a:p>
            <a:pPr>
              <a:buFont typeface="Arial" pitchFamily="34" charset="0"/>
              <a:buChar char="•"/>
            </a:pPr>
            <a:r>
              <a:rPr lang="en-US" sz="2000" dirty="0" smtClean="0"/>
              <a:t> No suggestions currently</a:t>
            </a:r>
          </a:p>
          <a:p>
            <a:pPr>
              <a:buFont typeface="Arial" pitchFamily="34" charset="0"/>
              <a:buChar char="•"/>
            </a:pPr>
            <a:r>
              <a:rPr lang="en-US" sz="2000" dirty="0" smtClean="0"/>
              <a:t> Continue being awesome!</a:t>
            </a:r>
          </a:p>
          <a:p>
            <a:pPr>
              <a:buFont typeface="Arial" pitchFamily="34" charset="0"/>
              <a:buChar char="•"/>
            </a:pPr>
            <a:r>
              <a:rPr lang="en-US" sz="2000" dirty="0" smtClean="0"/>
              <a:t> They have everything covered</a:t>
            </a:r>
          </a:p>
          <a:p>
            <a:pPr>
              <a:buFont typeface="Arial" pitchFamily="34" charset="0"/>
              <a:buChar char="•"/>
            </a:pPr>
            <a:r>
              <a:rPr lang="en-US" sz="2000" dirty="0" smtClean="0"/>
              <a:t> Having richer materials/books for our higher readers</a:t>
            </a:r>
          </a:p>
          <a:p>
            <a:pPr>
              <a:buFont typeface="Arial" pitchFamily="34" charset="0"/>
              <a:buChar char="•"/>
            </a:pPr>
            <a:r>
              <a:rPr lang="en-US" sz="2000" dirty="0" smtClean="0"/>
              <a:t> I have nothing to add at this time.  I have always received any help when needed.</a:t>
            </a:r>
          </a:p>
          <a:p>
            <a:pPr>
              <a:buFont typeface="Arial" pitchFamily="34" charset="0"/>
              <a:buChar char="•"/>
            </a:pPr>
            <a:r>
              <a:rPr lang="en-US" sz="2000" dirty="0" smtClean="0"/>
              <a:t> Just continue to be patient with me! PBPWM-GINFY!</a:t>
            </a:r>
          </a:p>
          <a:p>
            <a:pPr>
              <a:buFont typeface="Arial" pitchFamily="34" charset="0"/>
              <a:buChar char="•"/>
            </a:pPr>
            <a:r>
              <a:rPr lang="en-US" sz="2000" dirty="0" smtClean="0"/>
              <a:t> I think it would be helpful for the students if all the books were </a:t>
            </a:r>
            <a:r>
              <a:rPr lang="en-US" sz="2000" dirty="0" err="1" smtClean="0"/>
              <a:t>Lexiled</a:t>
            </a:r>
            <a:r>
              <a:rPr lang="en-US" sz="2000" dirty="0" smtClean="0"/>
              <a:t> since we are not doing AR.  It would help with organization if the students were given a stick to put in the place of a book to make sure it gets back into the correct place.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609600"/>
            <a:ext cx="8458200" cy="5447645"/>
          </a:xfrm>
          <a:prstGeom prst="rect">
            <a:avLst/>
          </a:prstGeom>
          <a:noFill/>
        </p:spPr>
        <p:txBody>
          <a:bodyPr wrap="square" rtlCol="0">
            <a:spAutoFit/>
          </a:bodyPr>
          <a:lstStyle/>
          <a:p>
            <a:r>
              <a:rPr lang="en-US" sz="2400" dirty="0" smtClean="0"/>
              <a:t>Question 4.  What can the Media Center do to help you?</a:t>
            </a:r>
          </a:p>
          <a:p>
            <a:r>
              <a:rPr lang="en-US" sz="2400" dirty="0" smtClean="0"/>
              <a:t>(continued)</a:t>
            </a:r>
          </a:p>
          <a:p>
            <a:endParaRPr lang="en-US" sz="2000" dirty="0" smtClean="0"/>
          </a:p>
          <a:p>
            <a:pPr>
              <a:buFont typeface="Arial" pitchFamily="34" charset="0"/>
              <a:buChar char="•"/>
            </a:pPr>
            <a:r>
              <a:rPr lang="en-US" sz="2000" dirty="0" smtClean="0"/>
              <a:t>Monitor the students more closely on what books they are checking out.  For example, the students each have a specific </a:t>
            </a:r>
            <a:r>
              <a:rPr lang="en-US" sz="2000" dirty="0" err="1" smtClean="0"/>
              <a:t>Lexile</a:t>
            </a:r>
            <a:r>
              <a:rPr lang="en-US" sz="2000" dirty="0" smtClean="0"/>
              <a:t> level range, but they often don’t get books on their level.  They are usually to low for them to be checking out.  A computer program that that could monitor or alert the person checking them out that they have a book that is too low would be nice.  I am not sure, though, if one exists.</a:t>
            </a:r>
          </a:p>
          <a:p>
            <a:pPr>
              <a:buFont typeface="Arial" pitchFamily="34" charset="0"/>
              <a:buChar char="•"/>
            </a:pPr>
            <a:r>
              <a:rPr lang="en-US" sz="2000" dirty="0" smtClean="0"/>
              <a:t> Keep being WONDERFUL!</a:t>
            </a:r>
          </a:p>
          <a:p>
            <a:pPr>
              <a:buFont typeface="Arial" pitchFamily="34" charset="0"/>
              <a:buChar char="•"/>
            </a:pPr>
            <a:r>
              <a:rPr lang="en-US" sz="2000" dirty="0" smtClean="0"/>
              <a:t> With my students “patience” is needed!!!!! I feel they have been welcomed and accommodated every time they have visited the media center. It has been a very pleasant experience so far this year.</a:t>
            </a:r>
          </a:p>
          <a:p>
            <a:pPr>
              <a:buFont typeface="Arial" pitchFamily="34" charset="0"/>
              <a:buChar char="•"/>
            </a:pPr>
            <a:r>
              <a:rPr lang="en-US" sz="2000" dirty="0" smtClean="0"/>
              <a:t> Help students better understand SRI and how to easily find appropriate books…without looking for colored dots.</a:t>
            </a:r>
          </a:p>
          <a:p>
            <a:pPr>
              <a:buFont typeface="Arial" pitchFamily="34" charset="0"/>
              <a:buChar char="•"/>
            </a:pPr>
            <a:r>
              <a:rPr lang="en-US" sz="2000" dirty="0" smtClean="0"/>
              <a:t> Be of assistance when we ask and be a comfortable place that you aren’t afraid to walk in to.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5" name="Picture 4" descr="camera download 10-27-2011 337.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7" name="Rectangle 3"/>
          <p:cNvSpPr>
            <a:spLocks noChangeArrowheads="1"/>
          </p:cNvSpPr>
          <p:nvPr/>
        </p:nvSpPr>
        <p:spPr bwMode="auto">
          <a:xfrm>
            <a:off x="457200" y="2057400"/>
            <a:ext cx="85344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Our school will be the highest performing </a:t>
            </a:r>
          </a:p>
          <a:p>
            <a:pPr marL="0" marR="0" lvl="0" indent="0"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rural </a:t>
            </a:r>
          </a:p>
          <a:p>
            <a:pPr marL="0" marR="0" lvl="0" indent="0"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elementary </a:t>
            </a:r>
          </a:p>
          <a:p>
            <a:pPr marL="0" marR="0" lvl="0" indent="0"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school </a:t>
            </a:r>
          </a:p>
          <a:p>
            <a:pPr marL="0" marR="0" lvl="0" indent="0"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in Georgia.</a:t>
            </a:r>
            <a:endParaRPr kumimoji="0" lang="en-US" sz="4000" b="0" i="0" u="none" strike="noStrike" cap="none" normalizeH="0" baseline="0" dirty="0" smtClean="0">
              <a:ln>
                <a:noFill/>
              </a:ln>
              <a:solidFill>
                <a:schemeClr val="tx1"/>
              </a:solidFill>
              <a:effectLst/>
              <a:latin typeface="Arial" pitchFamily="34" charset="0"/>
            </a:endParaRPr>
          </a:p>
        </p:txBody>
      </p:sp>
      <p:sp>
        <p:nvSpPr>
          <p:cNvPr id="8" name="TextBox 7"/>
          <p:cNvSpPr txBox="1"/>
          <p:nvPr/>
        </p:nvSpPr>
        <p:spPr>
          <a:xfrm>
            <a:off x="381000" y="228600"/>
            <a:ext cx="8382000" cy="1754326"/>
          </a:xfrm>
          <a:prstGeom prst="rect">
            <a:avLst/>
          </a:prstGeom>
          <a:noFill/>
        </p:spPr>
        <p:txBody>
          <a:bodyPr wrap="square" rtlCol="0">
            <a:spAutoFit/>
          </a:bodyPr>
          <a:lstStyle/>
          <a:p>
            <a:pPr algn="ctr"/>
            <a:r>
              <a:rPr lang="en-US" sz="5400" dirty="0" smtClean="0">
                <a:latin typeface="Comic Sans MS" pitchFamily="66" charset="0"/>
              </a:rPr>
              <a:t>Pike County Elementary School Vision</a:t>
            </a:r>
            <a:endParaRPr lang="en-US" sz="5400" dirty="0">
              <a:latin typeface="Comic Sans MS" pitchFamily="66"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8229600" cy="523220"/>
          </a:xfrm>
          <a:prstGeom prst="rect">
            <a:avLst/>
          </a:prstGeom>
          <a:noFill/>
        </p:spPr>
        <p:txBody>
          <a:bodyPr wrap="square" rtlCol="0">
            <a:spAutoFit/>
          </a:bodyPr>
          <a:lstStyle/>
          <a:p>
            <a:pPr algn="ctr"/>
            <a:r>
              <a:rPr lang="en-US" sz="2800" dirty="0" smtClean="0"/>
              <a:t>Survey Response</a:t>
            </a:r>
            <a:endParaRPr lang="en-US" sz="2800" dirty="0"/>
          </a:p>
        </p:txBody>
      </p:sp>
      <p:sp>
        <p:nvSpPr>
          <p:cNvPr id="3" name="TextBox 2"/>
          <p:cNvSpPr txBox="1"/>
          <p:nvPr/>
        </p:nvSpPr>
        <p:spPr>
          <a:xfrm>
            <a:off x="609600" y="762000"/>
            <a:ext cx="8153400" cy="4801314"/>
          </a:xfrm>
          <a:prstGeom prst="rect">
            <a:avLst/>
          </a:prstGeom>
          <a:noFill/>
        </p:spPr>
        <p:txBody>
          <a:bodyPr wrap="square" rtlCol="0">
            <a:spAutoFit/>
          </a:bodyPr>
          <a:lstStyle/>
          <a:p>
            <a:r>
              <a:rPr lang="en-US" dirty="0" smtClean="0"/>
              <a:t>Clutter – This is an ongoing dilemma.  The media center is to the school as the kitchen is to the home.  It seems to be the “gathering” place, not only for people, but also for “stuff.”  We are making every effort to find a place for everything and to put everything in it’s place.   Lack of storage space often makes this difficult.  Since our building opened, we have converted two storage spaces into offices/meeting rooms.  One idea we are investigating is creating a “book room” to store textbooks when they are not checked out.  We will continue to look for creative ways to address this issue.</a:t>
            </a:r>
          </a:p>
          <a:p>
            <a:endParaRPr lang="en-US" dirty="0" smtClean="0"/>
          </a:p>
          <a:p>
            <a:endParaRPr lang="en-US" dirty="0" smtClean="0"/>
          </a:p>
          <a:p>
            <a:r>
              <a:rPr lang="en-US" dirty="0" smtClean="0"/>
              <a:t>Lack of media classes (</a:t>
            </a:r>
            <a:r>
              <a:rPr lang="en-US" dirty="0" err="1" smtClean="0"/>
              <a:t>storytime</a:t>
            </a:r>
            <a:r>
              <a:rPr lang="en-US" dirty="0" smtClean="0"/>
              <a:t>) – This is certainly a concern!  During August, all classes attended orientation presentations in the media center.  Currently, third grade classes have been invited to participate in informational research classes.  Media classes must be held before 12:00 each day, which limits the number of classes we can offer.  However, we are more than willing to do our best to accommodate classes as we are made aware of the need.  Creative scheduling works wonders!  Please feel free to share topics you would like to have classes on. </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8229600" cy="523220"/>
          </a:xfrm>
          <a:prstGeom prst="rect">
            <a:avLst/>
          </a:prstGeom>
          <a:noFill/>
        </p:spPr>
        <p:txBody>
          <a:bodyPr wrap="square" rtlCol="0">
            <a:spAutoFit/>
          </a:bodyPr>
          <a:lstStyle/>
          <a:p>
            <a:pPr algn="ctr"/>
            <a:r>
              <a:rPr lang="en-US" sz="2800" dirty="0" smtClean="0"/>
              <a:t>Survey Response</a:t>
            </a:r>
            <a:endParaRPr lang="en-US" sz="2800" dirty="0"/>
          </a:p>
        </p:txBody>
      </p:sp>
      <p:sp>
        <p:nvSpPr>
          <p:cNvPr id="3" name="TextBox 2"/>
          <p:cNvSpPr txBox="1"/>
          <p:nvPr/>
        </p:nvSpPr>
        <p:spPr>
          <a:xfrm>
            <a:off x="609600" y="762000"/>
            <a:ext cx="8153400" cy="5078313"/>
          </a:xfrm>
          <a:prstGeom prst="rect">
            <a:avLst/>
          </a:prstGeom>
          <a:noFill/>
        </p:spPr>
        <p:txBody>
          <a:bodyPr wrap="square" rtlCol="0">
            <a:spAutoFit/>
          </a:bodyPr>
          <a:lstStyle/>
          <a:p>
            <a:r>
              <a:rPr lang="en-US" dirty="0" smtClean="0"/>
              <a:t>Class Sets of Novels – Class sets of novels are purchased according to the required reading lists for our school.  We have noticed that this list needs to be updated to reflect the current curriculum and are in the process of completing this update.   This is an area that we could discuss during content focus groups. Using textbook funds to purchase novels is one way to address this issue.  It is critical that students have the resources necessary to meet their grade level standards and we will do everything possible to make this happen.  </a:t>
            </a:r>
          </a:p>
          <a:p>
            <a:endParaRPr lang="en-US" dirty="0" smtClean="0"/>
          </a:p>
          <a:p>
            <a:r>
              <a:rPr lang="en-US" dirty="0" smtClean="0"/>
              <a:t>Usage of the Media Center (classroom, media center, or “store”) – The media center is definitely a “multi-purpose” room.  Our school “store” is open until classes start each morning.   Students begin to visit our “media center” to return and check out books as early as 7:30 each morning and as late as 3:00 each afternoon.    Our conference room, work room, and table groupings are used as “classrooms” continually throughout the day by our resource teachers who have no other place to meet with their students.  The floor plan of our media center was designed to accommodate several different activities happening simultaneously, with several meeting areas provided.  Although hectic at times, our media center strives to provide a place for all who need it. </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8229600" cy="523220"/>
          </a:xfrm>
          <a:prstGeom prst="rect">
            <a:avLst/>
          </a:prstGeom>
          <a:noFill/>
        </p:spPr>
        <p:txBody>
          <a:bodyPr wrap="square" rtlCol="0">
            <a:spAutoFit/>
          </a:bodyPr>
          <a:lstStyle/>
          <a:p>
            <a:pPr algn="ctr"/>
            <a:r>
              <a:rPr lang="en-US" sz="2800" dirty="0" smtClean="0"/>
              <a:t>Survey Response</a:t>
            </a:r>
            <a:endParaRPr lang="en-US" sz="2800" dirty="0"/>
          </a:p>
        </p:txBody>
      </p:sp>
      <p:sp>
        <p:nvSpPr>
          <p:cNvPr id="3" name="TextBox 2"/>
          <p:cNvSpPr txBox="1"/>
          <p:nvPr/>
        </p:nvSpPr>
        <p:spPr>
          <a:xfrm>
            <a:off x="609600" y="762000"/>
            <a:ext cx="8153400" cy="6186309"/>
          </a:xfrm>
          <a:prstGeom prst="rect">
            <a:avLst/>
          </a:prstGeom>
          <a:noFill/>
        </p:spPr>
        <p:txBody>
          <a:bodyPr wrap="square" rtlCol="0">
            <a:spAutoFit/>
          </a:bodyPr>
          <a:lstStyle/>
          <a:p>
            <a:r>
              <a:rPr lang="en-US" dirty="0" smtClean="0"/>
              <a:t>Non-educational Uses – We always want our media center to be accessible to students and faculty for educational purposes.  We have made a couple of changes so far this year to make that happen including opening the media center the first week of school and relocating the book fair setup so that all books in the library are still accessible (this will also be done for the Christmas store).  Although we want classes, groups, etc. to use our media center for activities, we never want to limit access to the media resources.</a:t>
            </a:r>
          </a:p>
          <a:p>
            <a:endParaRPr lang="en-US" dirty="0" smtClean="0"/>
          </a:p>
          <a:p>
            <a:endParaRPr lang="en-US" dirty="0" smtClean="0"/>
          </a:p>
          <a:p>
            <a:r>
              <a:rPr lang="en-US" dirty="0" smtClean="0"/>
              <a:t>Organization – We do have an issue with students returning books to their correct locations.  This was addressed during orientation classes and with student helpers.  We will also begin using “shelf markers” to assist student with replacing books correctly.  Look for a lesson on this soon!</a:t>
            </a:r>
          </a:p>
          <a:p>
            <a:endParaRPr lang="en-US" dirty="0" smtClean="0"/>
          </a:p>
          <a:p>
            <a:r>
              <a:rPr lang="en-US" dirty="0" smtClean="0"/>
              <a:t>Book Selection – This is a very important part of the media center.  We have a very wide range of readers in our building, and in order to provide for all of them, we need a wide range of books.  This can be challenging in these economic times, but we have several ideas to make this happen including our book fair, selling video recordings of school activities, and allowing parents to purchase books in honor of their student.  Building our collection is always a top priority in the media center.</a:t>
            </a:r>
          </a:p>
          <a:p>
            <a:endParaRPr lang="en-US" dirty="0" smtClean="0"/>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8229600" cy="523220"/>
          </a:xfrm>
          <a:prstGeom prst="rect">
            <a:avLst/>
          </a:prstGeom>
          <a:noFill/>
        </p:spPr>
        <p:txBody>
          <a:bodyPr wrap="square" rtlCol="0">
            <a:spAutoFit/>
          </a:bodyPr>
          <a:lstStyle/>
          <a:p>
            <a:pPr algn="ctr"/>
            <a:r>
              <a:rPr lang="en-US" sz="2800" dirty="0" smtClean="0"/>
              <a:t>Survey Response</a:t>
            </a:r>
            <a:endParaRPr lang="en-US" sz="2800" dirty="0"/>
          </a:p>
        </p:txBody>
      </p:sp>
      <p:sp>
        <p:nvSpPr>
          <p:cNvPr id="3" name="TextBox 2"/>
          <p:cNvSpPr txBox="1"/>
          <p:nvPr/>
        </p:nvSpPr>
        <p:spPr>
          <a:xfrm>
            <a:off x="609600" y="762000"/>
            <a:ext cx="8153400" cy="3693319"/>
          </a:xfrm>
          <a:prstGeom prst="rect">
            <a:avLst/>
          </a:prstGeom>
          <a:noFill/>
        </p:spPr>
        <p:txBody>
          <a:bodyPr wrap="square" rtlCol="0">
            <a:spAutoFit/>
          </a:bodyPr>
          <a:lstStyle/>
          <a:p>
            <a:endParaRPr lang="en-US" dirty="0" smtClean="0"/>
          </a:p>
          <a:p>
            <a:r>
              <a:rPr lang="en-US" dirty="0" smtClean="0"/>
              <a:t>Book Selection – This is a very important part of the media center.  We have a very wide range of readers in our building, and in order to provide for all of them, we need a wide range of books.  This can be challenging in these economic times, but we have several ideas to make this happen including our book fair, selling video recordings of school activities, and allowing parents to purchase books in honor of their student.  Building our collection is always a top priority in the media center.  We also have many “well read” books in our collection.  Although we try to mend these books as best we can, they begin to be worn by so many little hands.  We are currently working on a plan to weed old, out-dated, and worn books on a regular schedule which should help correct this problem.</a:t>
            </a:r>
          </a:p>
          <a:p>
            <a:endParaRPr lang="en-US" dirty="0" smtClean="0"/>
          </a:p>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1.bp.blogspot.com/-NM5Dsvm7s9k/TWWXn0M6J7I/AAAAAAAAAZo/RT0JuW1zmOs/s1600/survey+says.jpg"/>
          <p:cNvPicPr>
            <a:picLocks noChangeAspect="1" noChangeArrowheads="1"/>
          </p:cNvPicPr>
          <p:nvPr/>
        </p:nvPicPr>
        <p:blipFill>
          <a:blip r:embed="rId2"/>
          <a:srcRect/>
          <a:stretch>
            <a:fillRect/>
          </a:stretch>
        </p:blipFill>
        <p:spPr bwMode="auto">
          <a:xfrm>
            <a:off x="0" y="457200"/>
            <a:ext cx="9144000" cy="6400800"/>
          </a:xfrm>
          <a:prstGeom prst="rect">
            <a:avLst/>
          </a:prstGeom>
          <a:noFill/>
        </p:spPr>
      </p:pic>
      <p:sp>
        <p:nvSpPr>
          <p:cNvPr id="3" name="TextBox 2"/>
          <p:cNvSpPr txBox="1"/>
          <p:nvPr/>
        </p:nvSpPr>
        <p:spPr>
          <a:xfrm>
            <a:off x="2438400" y="0"/>
            <a:ext cx="4419600" cy="830997"/>
          </a:xfrm>
          <a:prstGeom prst="rect">
            <a:avLst/>
          </a:prstGeom>
          <a:noFill/>
        </p:spPr>
        <p:txBody>
          <a:bodyPr wrap="square" rtlCol="0">
            <a:spAutoFit/>
          </a:bodyPr>
          <a:lstStyle/>
          <a:p>
            <a:r>
              <a:rPr lang="en-US" sz="4800" b="1" dirty="0" smtClean="0">
                <a:solidFill>
                  <a:schemeClr val="accent1"/>
                </a:solidFill>
                <a:latin typeface="Bauhaus 93" pitchFamily="82" charset="0"/>
              </a:rPr>
              <a:t>Student</a:t>
            </a:r>
            <a:endParaRPr lang="en-US" sz="4800" b="1" dirty="0">
              <a:solidFill>
                <a:schemeClr val="accent1"/>
              </a:solidFill>
              <a:latin typeface="Bauhaus 93" pitchFamily="82"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8382000" cy="5632311"/>
          </a:xfrm>
          <a:prstGeom prst="rect">
            <a:avLst/>
          </a:prstGeom>
          <a:noFill/>
        </p:spPr>
        <p:txBody>
          <a:bodyPr wrap="square" rtlCol="0">
            <a:spAutoFit/>
          </a:bodyPr>
          <a:lstStyle/>
          <a:p>
            <a:pPr>
              <a:buFont typeface="Arial" pitchFamily="34" charset="0"/>
              <a:buChar char="•"/>
            </a:pPr>
            <a:r>
              <a:rPr lang="en-US" dirty="0" smtClean="0"/>
              <a:t> We need more Diary of a Wimpy Kid books!</a:t>
            </a:r>
          </a:p>
          <a:p>
            <a:pPr>
              <a:buFont typeface="Arial" pitchFamily="34" charset="0"/>
              <a:buChar char="•"/>
            </a:pPr>
            <a:endParaRPr lang="en-US" dirty="0" smtClean="0"/>
          </a:p>
          <a:p>
            <a:pPr>
              <a:buFont typeface="Arial" pitchFamily="34" charset="0"/>
              <a:buChar char="•"/>
            </a:pPr>
            <a:r>
              <a:rPr lang="en-US" dirty="0" smtClean="0"/>
              <a:t> More of the comfortable chairs would be great!  Two is not enough!</a:t>
            </a:r>
          </a:p>
          <a:p>
            <a:pPr>
              <a:buFont typeface="Arial" pitchFamily="34" charset="0"/>
              <a:buChar char="•"/>
            </a:pPr>
            <a:endParaRPr lang="en-US" dirty="0" smtClean="0"/>
          </a:p>
          <a:p>
            <a:pPr>
              <a:buFont typeface="Arial" pitchFamily="34" charset="0"/>
              <a:buChar char="•"/>
            </a:pPr>
            <a:r>
              <a:rPr lang="en-US" dirty="0" smtClean="0"/>
              <a:t>Make </a:t>
            </a:r>
            <a:r>
              <a:rPr lang="en-US" dirty="0" err="1" smtClean="0"/>
              <a:t>Lexile</a:t>
            </a:r>
            <a:r>
              <a:rPr lang="en-US" dirty="0" smtClean="0"/>
              <a:t> books easier to find.</a:t>
            </a:r>
          </a:p>
          <a:p>
            <a:pPr>
              <a:buFont typeface="Arial" pitchFamily="34" charset="0"/>
              <a:buChar char="•"/>
            </a:pPr>
            <a:endParaRPr lang="en-US" dirty="0" smtClean="0"/>
          </a:p>
          <a:p>
            <a:pPr>
              <a:buFont typeface="Arial" pitchFamily="34" charset="0"/>
              <a:buChar char="•"/>
            </a:pPr>
            <a:endParaRPr lang="en-US" dirty="0" smtClean="0"/>
          </a:p>
          <a:p>
            <a:r>
              <a:rPr lang="en-US" dirty="0" smtClean="0"/>
              <a:t>Survey Response</a:t>
            </a:r>
          </a:p>
          <a:p>
            <a:endParaRPr lang="en-US" dirty="0" smtClean="0"/>
          </a:p>
          <a:p>
            <a:r>
              <a:rPr lang="en-US" dirty="0" smtClean="0"/>
              <a:t>One of the things our book fair will help to provide is more of the “popular” books the students request.</a:t>
            </a:r>
          </a:p>
          <a:p>
            <a:endParaRPr lang="en-US" dirty="0" smtClean="0"/>
          </a:p>
          <a:p>
            <a:r>
              <a:rPr lang="en-US" dirty="0" smtClean="0"/>
              <a:t>Additional seating could be provided in the “gathering area” in the front of the media center for students who have time to visit the media center for extended times.</a:t>
            </a:r>
          </a:p>
          <a:p>
            <a:endParaRPr lang="en-US" dirty="0" smtClean="0"/>
          </a:p>
          <a:p>
            <a:r>
              <a:rPr lang="en-US" dirty="0" smtClean="0"/>
              <a:t>Making books easier to find is a complicated issue.  Our school uses both </a:t>
            </a:r>
            <a:r>
              <a:rPr lang="en-US" dirty="0" err="1" smtClean="0"/>
              <a:t>Lexile</a:t>
            </a:r>
            <a:r>
              <a:rPr lang="en-US" dirty="0" smtClean="0"/>
              <a:t> measures and Accelerated Reader levels for students.  We have considered shelving by </a:t>
            </a:r>
            <a:r>
              <a:rPr lang="en-US" dirty="0" err="1" smtClean="0"/>
              <a:t>Lexile</a:t>
            </a:r>
            <a:r>
              <a:rPr lang="en-US" dirty="0" smtClean="0"/>
              <a:t> and by “dots,” but currently have books shelved traditionally by genre and author’s last name.</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mera download 10-27-2011 422.jpg"/>
          <p:cNvPicPr>
            <a:picLocks noChangeAspect="1"/>
          </p:cNvPicPr>
          <p:nvPr/>
        </p:nvPicPr>
        <p:blipFill>
          <a:blip r:embed="rId2" cstate="print">
            <a:lum bright="70000" contrast="-70000"/>
          </a:blip>
          <a:stretch>
            <a:fillRect/>
          </a:stretch>
        </p:blipFill>
        <p:spPr>
          <a:xfrm>
            <a:off x="-304800" y="0"/>
            <a:ext cx="10287000" cy="6858000"/>
          </a:xfrm>
          <a:prstGeom prst="rect">
            <a:avLst/>
          </a:prstGeom>
        </p:spPr>
      </p:pic>
      <p:sp>
        <p:nvSpPr>
          <p:cNvPr id="3" name="Rectangle 2"/>
          <p:cNvSpPr/>
          <p:nvPr/>
        </p:nvSpPr>
        <p:spPr>
          <a:xfrm>
            <a:off x="304800" y="4951274"/>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Thanks for Visiting!</a:t>
            </a: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Come Again Soon!!</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9" name="Picture 8" descr="fire safety 145.jpg"/>
          <p:cNvPicPr>
            <a:picLocks noChangeAspect="1"/>
          </p:cNvPicPr>
          <p:nvPr/>
        </p:nvPicPr>
        <p:blipFill>
          <a:blip r:embed="rId2" cstate="print">
            <a:lum bright="70000" contrast="-70000"/>
          </a:blip>
          <a:stretch>
            <a:fillRect/>
          </a:stretch>
        </p:blipFill>
        <p:spPr>
          <a:xfrm>
            <a:off x="0" y="-152400"/>
            <a:ext cx="9144000" cy="7010400"/>
          </a:xfrm>
          <a:prstGeom prst="rect">
            <a:avLst/>
          </a:prstGeom>
        </p:spPr>
      </p:pic>
      <p:sp>
        <p:nvSpPr>
          <p:cNvPr id="10" name="TextBox 9"/>
          <p:cNvSpPr txBox="1"/>
          <p:nvPr/>
        </p:nvSpPr>
        <p:spPr>
          <a:xfrm>
            <a:off x="304800" y="152400"/>
            <a:ext cx="8382000" cy="1754326"/>
          </a:xfrm>
          <a:prstGeom prst="rect">
            <a:avLst/>
          </a:prstGeom>
          <a:noFill/>
        </p:spPr>
        <p:txBody>
          <a:bodyPr wrap="square" rtlCol="0">
            <a:spAutoFit/>
          </a:bodyPr>
          <a:lstStyle/>
          <a:p>
            <a:pPr algn="ctr"/>
            <a:r>
              <a:rPr lang="en-US" sz="5400" dirty="0" smtClean="0">
                <a:latin typeface="Comic Sans MS" pitchFamily="66" charset="0"/>
              </a:rPr>
              <a:t>Pike County Elementary School Mission</a:t>
            </a:r>
            <a:endParaRPr lang="en-US" sz="5400" dirty="0">
              <a:latin typeface="Comic Sans MS" pitchFamily="66" charset="0"/>
            </a:endParaRPr>
          </a:p>
        </p:txBody>
      </p:sp>
      <p:sp>
        <p:nvSpPr>
          <p:cNvPr id="11" name="Rectangle 3"/>
          <p:cNvSpPr>
            <a:spLocks noChangeArrowheads="1"/>
          </p:cNvSpPr>
          <p:nvPr/>
        </p:nvSpPr>
        <p:spPr bwMode="auto">
          <a:xfrm>
            <a:off x="559998" y="2057400"/>
            <a:ext cx="8050602" cy="440120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To promote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FF0000"/>
                </a:solidFill>
                <a:effectLst/>
                <a:latin typeface="Comic Sans MS" pitchFamily="66" charset="0"/>
                <a:ea typeface="Times New Roman" pitchFamily="18" charset="0"/>
              </a:rPr>
              <a:t>P</a:t>
            </a: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ride,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FF0000"/>
                </a:solidFill>
                <a:effectLst/>
                <a:latin typeface="Comic Sans MS" pitchFamily="66" charset="0"/>
                <a:ea typeface="Times New Roman" pitchFamily="18" charset="0"/>
              </a:rPr>
              <a:t>C</a:t>
            </a: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ooperation,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FF0000"/>
                </a:solidFill>
                <a:effectLst/>
                <a:latin typeface="Comic Sans MS" pitchFamily="66" charset="0"/>
                <a:ea typeface="Times New Roman" pitchFamily="18" charset="0"/>
              </a:rPr>
              <a:t>E</a:t>
            </a: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xcellence and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FF0000"/>
                </a:solidFill>
                <a:effectLst/>
                <a:latin typeface="Comic Sans MS" pitchFamily="66" charset="0"/>
                <a:ea typeface="Times New Roman" pitchFamily="18" charset="0"/>
              </a:rPr>
              <a:t>S</a:t>
            </a: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uccess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to ensure academic achievement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Comic Sans MS" pitchFamily="66" charset="0"/>
                <a:ea typeface="Times New Roman" pitchFamily="18" charset="0"/>
              </a:rPr>
              <a:t>for all students.</a:t>
            </a:r>
            <a:endParaRPr kumimoji="0" lang="en-US" sz="4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7" name="Picture 6" descr="fire safety 145.jpg"/>
          <p:cNvPicPr>
            <a:picLocks noChangeAspect="1"/>
          </p:cNvPicPr>
          <p:nvPr/>
        </p:nvPicPr>
        <p:blipFill>
          <a:blip r:embed="rId2" cstate="print">
            <a:lum bright="70000" contrast="-70000"/>
          </a:blip>
          <a:stretch>
            <a:fillRect/>
          </a:stretch>
        </p:blipFill>
        <p:spPr>
          <a:xfrm>
            <a:off x="0" y="-152400"/>
            <a:ext cx="9144000" cy="7010400"/>
          </a:xfrm>
          <a:prstGeom prst="rect">
            <a:avLst/>
          </a:prstGeom>
        </p:spPr>
      </p:pic>
      <p:sp>
        <p:nvSpPr>
          <p:cNvPr id="8" name="Rectangle 3"/>
          <p:cNvSpPr>
            <a:spLocks noChangeArrowheads="1"/>
          </p:cNvSpPr>
          <p:nvPr/>
        </p:nvSpPr>
        <p:spPr bwMode="auto">
          <a:xfrm>
            <a:off x="228600" y="2667000"/>
            <a:ext cx="86106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85800" algn="l"/>
              </a:tabLst>
            </a:pPr>
            <a:r>
              <a:rPr kumimoji="0" lang="en-US" sz="3600" b="0" i="0" u="none" strike="noStrike" cap="none" normalizeH="0" baseline="0" dirty="0" smtClean="0">
                <a:ln>
                  <a:noFill/>
                </a:ln>
                <a:solidFill>
                  <a:schemeClr val="tx1"/>
                </a:solidFill>
                <a:effectLst/>
                <a:latin typeface="Comic Sans MS" pitchFamily="66" charset="0"/>
                <a:ea typeface="Times New Roman" pitchFamily="18" charset="0"/>
              </a:rPr>
              <a:t>We believe our future lies within ourselves because,</a:t>
            </a:r>
            <a:endParaRPr kumimoji="0" lang="en-US" sz="3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en-US" sz="3600" b="0" i="0" u="none" strike="noStrike" cap="none" normalizeH="0" baseline="0" dirty="0" smtClean="0">
                <a:ln>
                  <a:noFill/>
                </a:ln>
                <a:solidFill>
                  <a:schemeClr val="tx1"/>
                </a:solidFill>
                <a:effectLst/>
                <a:latin typeface="Comic Sans MS" pitchFamily="66" charset="0"/>
                <a:ea typeface="Times New Roman" pitchFamily="18" charset="0"/>
              </a:rPr>
              <a:t>All students can be responsible and respectful citizens.</a:t>
            </a:r>
            <a:endParaRPr kumimoji="0" lang="en-US" sz="3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en-US" sz="3600" b="0" i="0" u="none" strike="noStrike" cap="none" normalizeH="0" baseline="0" dirty="0" smtClean="0">
                <a:ln>
                  <a:noFill/>
                </a:ln>
                <a:solidFill>
                  <a:schemeClr val="tx1"/>
                </a:solidFill>
                <a:effectLst/>
                <a:latin typeface="Comic Sans MS" pitchFamily="66" charset="0"/>
                <a:ea typeface="Times New Roman" pitchFamily="18" charset="0"/>
              </a:rPr>
              <a:t>All students are individual learners.</a:t>
            </a:r>
            <a:endParaRPr kumimoji="0" lang="en-US" sz="3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en-US" sz="3600" b="0" i="0" u="none" strike="noStrike" cap="none" normalizeH="0" baseline="0" dirty="0" smtClean="0">
                <a:ln>
                  <a:noFill/>
                </a:ln>
                <a:solidFill>
                  <a:schemeClr val="tx1"/>
                </a:solidFill>
                <a:effectLst/>
                <a:latin typeface="Comic Sans MS" pitchFamily="66" charset="0"/>
                <a:ea typeface="Times New Roman" pitchFamily="18" charset="0"/>
              </a:rPr>
              <a:t>All students can learn using varied instructions.</a:t>
            </a:r>
            <a:endParaRPr kumimoji="0" lang="en-US" sz="3600" b="0" i="0" u="none" strike="noStrike" cap="none" normalizeH="0" baseline="0" dirty="0" smtClean="0">
              <a:ln>
                <a:noFill/>
              </a:ln>
              <a:solidFill>
                <a:schemeClr val="tx1"/>
              </a:solidFill>
              <a:effectLst/>
              <a:latin typeface="Arial" pitchFamily="34" charset="0"/>
            </a:endParaRPr>
          </a:p>
        </p:txBody>
      </p:sp>
      <p:sp>
        <p:nvSpPr>
          <p:cNvPr id="9" name="TextBox 8"/>
          <p:cNvSpPr txBox="1"/>
          <p:nvPr/>
        </p:nvSpPr>
        <p:spPr>
          <a:xfrm>
            <a:off x="304800" y="152400"/>
            <a:ext cx="8382000" cy="1754326"/>
          </a:xfrm>
          <a:prstGeom prst="rect">
            <a:avLst/>
          </a:prstGeom>
          <a:noFill/>
        </p:spPr>
        <p:txBody>
          <a:bodyPr wrap="square" rtlCol="0">
            <a:spAutoFit/>
          </a:bodyPr>
          <a:lstStyle/>
          <a:p>
            <a:pPr algn="ctr"/>
            <a:r>
              <a:rPr lang="en-US" sz="5400" dirty="0" smtClean="0">
                <a:latin typeface="Comic Sans MS" pitchFamily="66" charset="0"/>
              </a:rPr>
              <a:t>Pike County Elementary School Beliefs</a:t>
            </a:r>
            <a:endParaRPr lang="en-US" sz="5400" dirty="0">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533400" y="0"/>
            <a:ext cx="8229600" cy="68941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sng" strike="noStrike" cap="none" normalizeH="0" baseline="0" dirty="0" smtClean="0">
                <a:ln>
                  <a:noFill/>
                </a:ln>
                <a:solidFill>
                  <a:schemeClr val="tx1"/>
                </a:solidFill>
                <a:effectLst/>
                <a:latin typeface="Arial" pitchFamily="34" charset="0"/>
                <a:ea typeface="Times New Roman" pitchFamily="18" charset="0"/>
              </a:rPr>
              <a:t>Media Center Mission Statement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500" b="0" i="0" u="none" strike="noStrike" cap="none" normalizeH="0" baseline="0" dirty="0" smtClean="0">
                <a:ln>
                  <a:noFill/>
                </a:ln>
                <a:solidFill>
                  <a:schemeClr val="tx1"/>
                </a:solidFill>
                <a:effectLst/>
                <a:latin typeface="Arial" pitchFamily="34" charset="0"/>
                <a:ea typeface="Times New Roman" pitchFamily="18" charset="0"/>
              </a:rPr>
              <a:t>The mission of the Pike County Elementary School Media Center is to ensure staff and students have the ability and knowledge to locate, organize, and use information as we provide the foundation for the highest academically performing small school system in Georgia. It is the duty of the library staff to provide the school community with a wide range of materials on all appropriate levels of difficulty. The library media center program will provide materials and services that will encourage students’ enjoyment and love for reading. These materials and services will also help to develop literary, cultural and aesthetic appreciation of the arts and sciences. The library strives to stimulate intellectual curiosity and to establish the habit of lifelong reading and learning.</a:t>
            </a:r>
            <a:endParaRPr kumimoji="0" lang="en-US" sz="25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WordArt 1"/>
          <p:cNvSpPr>
            <a:spLocks noChangeArrowheads="1" noChangeShapeType="1" noTextEdit="1"/>
          </p:cNvSpPr>
          <p:nvPr/>
        </p:nvSpPr>
        <p:spPr bwMode="auto">
          <a:xfrm>
            <a:off x="457200" y="381000"/>
            <a:ext cx="8077200" cy="1600200"/>
          </a:xfrm>
          <a:prstGeom prst="rect">
            <a:avLst/>
          </a:prstGeom>
        </p:spPr>
        <p:txBody>
          <a:bodyPr wrap="none" fromWordArt="1">
            <a:prstTxWarp prst="textPlain">
              <a:avLst>
                <a:gd name="adj" fmla="val 50000"/>
              </a:avLst>
            </a:prstTxWarp>
          </a:bodyPr>
          <a:lstStyle/>
          <a:p>
            <a:pPr algn="ctr" rtl="0"/>
            <a:r>
              <a:rPr lang="en-US" sz="3600" kern="10" spc="0" dirty="0" smtClean="0">
                <a:ln w="19050">
                  <a:solidFill>
                    <a:srgbClr val="99CCFF"/>
                  </a:solidFill>
                  <a:round/>
                  <a:headEnd/>
                  <a:tailEnd/>
                </a:ln>
                <a:solidFill>
                  <a:srgbClr val="0066CC"/>
                </a:solidFill>
                <a:effectLst>
                  <a:outerShdw dist="35921" dir="2700000" algn="ctr" rotWithShape="0">
                    <a:srgbClr val="990000"/>
                  </a:outerShdw>
                </a:effectLst>
                <a:latin typeface="Impact"/>
              </a:rPr>
              <a:t>Media Center Data</a:t>
            </a:r>
            <a:endParaRPr lang="en-US" sz="3600" kern="10" spc="0" dirty="0">
              <a:ln w="19050">
                <a:solidFill>
                  <a:srgbClr val="99CCFF"/>
                </a:solidFill>
                <a:round/>
                <a:headEnd/>
                <a:tailEnd/>
              </a:ln>
              <a:solidFill>
                <a:srgbClr val="0066CC"/>
              </a:solidFill>
              <a:effectLst>
                <a:outerShdw dist="35921" dir="2700000" algn="ctr" rotWithShape="0">
                  <a:srgbClr val="990000"/>
                </a:outerShdw>
              </a:effectLst>
              <a:latin typeface="Impact"/>
            </a:endParaRPr>
          </a:p>
        </p:txBody>
      </p:sp>
      <p:sp>
        <p:nvSpPr>
          <p:cNvPr id="3" name="TextBox 2"/>
          <p:cNvSpPr txBox="1"/>
          <p:nvPr/>
        </p:nvSpPr>
        <p:spPr>
          <a:xfrm>
            <a:off x="685800" y="2362200"/>
            <a:ext cx="7772400" cy="3785652"/>
          </a:xfrm>
          <a:prstGeom prst="rect">
            <a:avLst/>
          </a:prstGeom>
          <a:noFill/>
        </p:spPr>
        <p:txBody>
          <a:bodyPr wrap="square" rtlCol="0">
            <a:spAutoFit/>
          </a:bodyPr>
          <a:lstStyle/>
          <a:p>
            <a:pPr>
              <a:buBlip>
                <a:blip r:embed="rId2"/>
              </a:buBlip>
            </a:pPr>
            <a:r>
              <a:rPr lang="en-US" sz="4000" dirty="0" smtClean="0"/>
              <a:t> ½ time Media Specialist </a:t>
            </a:r>
          </a:p>
          <a:p>
            <a:pPr>
              <a:buBlip>
                <a:blip r:embed="rId2"/>
              </a:buBlip>
            </a:pPr>
            <a:r>
              <a:rPr lang="en-US" sz="4000" dirty="0"/>
              <a:t> </a:t>
            </a:r>
            <a:r>
              <a:rPr lang="en-US" sz="4000" dirty="0" smtClean="0"/>
              <a:t>Full time Paraprofessional</a:t>
            </a:r>
          </a:p>
          <a:p>
            <a:pPr>
              <a:buBlip>
                <a:blip r:embed="rId2"/>
              </a:buBlip>
            </a:pPr>
            <a:r>
              <a:rPr lang="en-US" sz="4000" dirty="0"/>
              <a:t> </a:t>
            </a:r>
            <a:r>
              <a:rPr lang="en-US" sz="4000" dirty="0" smtClean="0"/>
              <a:t>Approximately 14,800 books</a:t>
            </a:r>
          </a:p>
          <a:p>
            <a:pPr>
              <a:buBlip>
                <a:blip r:embed="rId2"/>
              </a:buBlip>
            </a:pPr>
            <a:r>
              <a:rPr lang="en-US" sz="4000" dirty="0"/>
              <a:t> </a:t>
            </a:r>
            <a:r>
              <a:rPr lang="en-US" sz="4000" dirty="0" smtClean="0"/>
              <a:t>Average Monthly Circulation – 5,000</a:t>
            </a:r>
          </a:p>
          <a:p>
            <a:pPr>
              <a:buBlip>
                <a:blip r:embed="rId2"/>
              </a:buBlip>
            </a:pPr>
            <a:r>
              <a:rPr lang="en-US" sz="4000" dirty="0"/>
              <a:t> </a:t>
            </a:r>
            <a:r>
              <a:rPr lang="en-US" sz="4000" dirty="0" smtClean="0"/>
              <a:t>Average Monthly Patrons – 4,500</a:t>
            </a:r>
            <a:endParaRPr lang="en-US" sz="4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ildflowers">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Wildflowers">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ndara"/>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Wildflowers">
      <a:fillStyleLst>
        <a:solidFill>
          <a:schemeClr val="phClr">
            <a:shade val="85000"/>
            <a:satMod val="110000"/>
          </a:schemeClr>
        </a:solidFill>
        <a:gradFill rotWithShape="1">
          <a:gsLst>
            <a:gs pos="0">
              <a:schemeClr val="phClr">
                <a:tint val="40000"/>
                <a:satMod val="150000"/>
              </a:schemeClr>
            </a:gs>
            <a:gs pos="35000">
              <a:schemeClr val="phClr">
                <a:tint val="80000"/>
                <a:shade val="100000"/>
                <a:satMod val="150000"/>
              </a:schemeClr>
            </a:gs>
            <a:gs pos="100000">
              <a:schemeClr val="phClr">
                <a:tint val="100000"/>
                <a:shade val="100000"/>
                <a:satMod val="135000"/>
              </a:schemeClr>
            </a:gs>
          </a:gsLst>
          <a:lin ang="10800000" scaled="1"/>
        </a:gradFill>
        <a:gradFill rotWithShape="1">
          <a:gsLst>
            <a:gs pos="0">
              <a:schemeClr val="phClr">
                <a:shade val="70000"/>
                <a:satMod val="135000"/>
              </a:schemeClr>
            </a:gs>
            <a:gs pos="80000">
              <a:schemeClr val="phClr">
                <a:shade val="90000"/>
                <a:satMod val="135000"/>
              </a:schemeClr>
            </a:gs>
            <a:gs pos="100000">
              <a:schemeClr val="phClr">
                <a:shade val="95000"/>
                <a:satMod val="135000"/>
              </a:schemeClr>
            </a:gs>
          </a:gsLst>
          <a:path path="circle">
            <a:fillToRect l="50000" t="50000" r="50000" b="50000"/>
          </a:path>
        </a:gradFill>
      </a:fillStyleLst>
      <a:lnStyleLst>
        <a:ln w="9525" cap="flat" cmpd="sng" algn="ctr">
          <a:solidFill>
            <a:schemeClr val="phClr">
              <a:shade val="90000"/>
            </a:schemeClr>
          </a:solidFill>
          <a:prstDash val="solid"/>
        </a:ln>
        <a:ln w="38100" cap="flat" cmpd="sng" algn="ctr">
          <a:gradFill>
            <a:gsLst>
              <a:gs pos="0">
                <a:schemeClr val="phClr"/>
              </a:gs>
              <a:gs pos="50000">
                <a:schemeClr val="phClr">
                  <a:lumMod val="60000"/>
                  <a:lumOff val="40000"/>
                </a:schemeClr>
              </a:gs>
              <a:gs pos="100000">
                <a:schemeClr val="phClr">
                  <a:lumMod val="20000"/>
                  <a:lumOff val="80000"/>
                </a:schemeClr>
              </a:gs>
            </a:gsLst>
            <a:lin ang="5400000" scaled="0"/>
          </a:gradFill>
          <a:prstDash val="solid"/>
        </a:ln>
        <a:ln w="63500" cap="flat" cmpd="sng" algn="ctr">
          <a:gradFill>
            <a:gsLst>
              <a:gs pos="0">
                <a:schemeClr val="phClr"/>
              </a:gs>
              <a:gs pos="50000">
                <a:schemeClr val="phClr">
                  <a:lumMod val="60000"/>
                  <a:lumOff val="40000"/>
                </a:schemeClr>
              </a:gs>
              <a:gs pos="100000">
                <a:schemeClr val="phClr">
                  <a:lumMod val="20000"/>
                  <a:lumOff val="80000"/>
                </a:schemeClr>
              </a:gs>
            </a:gsLst>
            <a:lin ang="5400000" scaled="0"/>
          </a:gradFill>
          <a:prstDash val="solid"/>
        </a:ln>
      </a:lnStyleLst>
      <a:effectStyleLst>
        <a:effectStyle>
          <a:effectLst/>
        </a:effectStyle>
        <a:effectStyle>
          <a:effectLst>
            <a:innerShdw blurRad="63500">
              <a:srgbClr val="FFFFFF">
                <a:alpha val="50000"/>
              </a:srgbClr>
            </a:innerShdw>
          </a:effectLst>
        </a:effectStyle>
        <a:effectStyle>
          <a:effectLst>
            <a:innerShdw blurRad="190500">
              <a:srgbClr val="FFFFFF">
                <a:alpha val="0"/>
              </a:srgbClr>
            </a:innerShdw>
          </a:effectLst>
          <a:scene3d>
            <a:camera prst="orthographicFront">
              <a:rot lat="0" lon="0" rev="0"/>
            </a:camera>
            <a:lightRig rig="balanced" dir="tl">
              <a:rot lat="0" lon="0" rev="4200000"/>
            </a:lightRig>
          </a:scene3d>
          <a:sp3d>
            <a:bevelT w="25400" h="25400" prst="relaxedInset"/>
          </a:sp3d>
        </a:effectStyle>
      </a:effectStyleLst>
      <a:bgFillStyleLst>
        <a:solidFill>
          <a:schemeClr val="phClr"/>
        </a:solidFill>
        <a:gradFill flip="none" rotWithShape="1">
          <a:gsLst>
            <a:gs pos="0">
              <a:schemeClr val="phClr"/>
            </a:gs>
            <a:gs pos="50000">
              <a:schemeClr val="phClr">
                <a:lumMod val="90000"/>
                <a:alpha val="70000"/>
              </a:schemeClr>
            </a:gs>
            <a:gs pos="100000">
              <a:schemeClr val="phClr"/>
            </a:gs>
          </a:gsLst>
          <a:path path="circle">
            <a:fillToRect l="50000" t="50000" r="50000" b="50000"/>
          </a:path>
          <a:tileRect/>
        </a:gradFill>
        <a:gradFill flip="none" rotWithShape="1">
          <a:gsLst>
            <a:gs pos="0">
              <a:schemeClr val="phClr"/>
            </a:gs>
            <a:gs pos="50000">
              <a:schemeClr val="phClr">
                <a:lumMod val="90000"/>
              </a:schemeClr>
            </a:gs>
            <a:gs pos="100000">
              <a:schemeClr val="ph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Wildflowers</Template>
  <TotalTime>537</TotalTime>
  <Words>5036</Words>
  <Application>Microsoft Office PowerPoint</Application>
  <PresentationFormat>On-screen Show (4:3)</PresentationFormat>
  <Paragraphs>335</Paragraphs>
  <Slides>56</Slides>
  <Notes>0</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Wildflowers</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vector>
  </TitlesOfParts>
  <Company>Pike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zellnek</dc:creator>
  <cp:lastModifiedBy>zellnek</cp:lastModifiedBy>
  <cp:revision>58</cp:revision>
  <dcterms:created xsi:type="dcterms:W3CDTF">2011-10-13T19:51:10Z</dcterms:created>
  <dcterms:modified xsi:type="dcterms:W3CDTF">2011-10-29T22:54:20Z</dcterms:modified>
</cp:coreProperties>
</file>